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firstSlideNum="0" strictFirstAndLastChars="0" saveSubsetFonts="1">
  <p:sldMasterIdLst>
    <p:sldMasterId id="2147483702" r:id="rId5"/>
    <p:sldMasterId id="2147483703" r:id="rId6"/>
    <p:sldMasterId id="2147483704" r:id="rId7"/>
    <p:sldMasterId id="2147483705" r:id="rId8"/>
    <p:sldMasterId id="214748370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Lst>
  <p:sldSz cy="6858000" cx="9144000"/>
  <p:notesSz cx="7315200" cy="9601200"/>
  <p:embeddedFontLst>
    <p:embeddedFont>
      <p:font typeface="Roboto Slab"/>
      <p:regular r:id="rId72"/>
      <p:bold r:id="rId73"/>
    </p:embeddedFont>
    <p:embeddedFont>
      <p:font typeface="Proxima Nova"/>
      <p:regular r:id="rId74"/>
      <p:bold r:id="rId75"/>
      <p:italic r:id="rId76"/>
      <p:boldItalic r:id="rId77"/>
    </p:embeddedFont>
    <p:embeddedFont>
      <p:font typeface="Libre Franklin"/>
      <p:regular r:id="rId78"/>
      <p:bold r:id="rId79"/>
      <p:italic r:id="rId80"/>
      <p:boldItalic r:id="rId81"/>
    </p:embeddedFont>
    <p:embeddedFont>
      <p:font typeface="Franklin Gothic"/>
      <p:bold r:id="rId82"/>
    </p:embeddedFont>
    <p:embeddedFont>
      <p:font typeface="Alfa Slab One"/>
      <p:regular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90">
          <p15:clr>
            <a:srgbClr val="A4A3A4"/>
          </p15:clr>
        </p15:guide>
        <p15:guide id="2" orient="horz" pos="3374">
          <p15:clr>
            <a:srgbClr val="A4A3A4"/>
          </p15:clr>
        </p15:guide>
        <p15:guide id="3" orient="horz" pos="4226">
          <p15:clr>
            <a:srgbClr val="A4A3A4"/>
          </p15:clr>
        </p15:guide>
        <p15:guide id="4" pos="5620">
          <p15:clr>
            <a:srgbClr val="A4A3A4"/>
          </p15:clr>
        </p15:guide>
        <p15:guide id="5" pos="142">
          <p15:clr>
            <a:srgbClr val="A4A3A4"/>
          </p15:clr>
        </p15:guide>
        <p15:guide id="6" pos="4976">
          <p15:clr>
            <a:srgbClr val="A4A3A4"/>
          </p15:clr>
        </p15:guide>
        <p15:guide id="7" pos="324">
          <p15:clr>
            <a:srgbClr val="A4A3A4"/>
          </p15:clr>
        </p15:guide>
      </p15:sldGuideLst>
    </p:ext>
    <p:ext uri="{2D200454-40CA-4A62-9FC3-DE9A4176ACB9}">
      <p15:notesGuideLst>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6D72C54-0628-456F-A485-37F8F3041561}">
  <a:tblStyle styleId="{26D72C54-0628-456F-A485-37F8F304156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890" orient="horz"/>
        <p:guide pos="3374" orient="horz"/>
        <p:guide pos="4226" orient="horz"/>
        <p:guide pos="5620"/>
        <p:guide pos="142"/>
        <p:guide pos="4976"/>
        <p:guide pos="324"/>
      </p:guideLst>
    </p:cSldViewPr>
  </p:slideViewPr>
  <p:notesViewPr>
    <p:cSldViewPr snapToGrid="0">
      <p:cViewPr varScale="1">
        <p:scale>
          <a:sx n="100" d="100"/>
          <a:sy n="100" d="100"/>
        </p:scale>
        <p:origin x="0" y="0"/>
      </p:cViewPr>
      <p:guideLst>
        <p:guide pos="3024" orient="horz"/>
        <p:guide pos="2304"/>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83" Type="http://schemas.openxmlformats.org/officeDocument/2006/relationships/font" Target="fonts/AlfaSlabOne-regular.fntdata"/><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80" Type="http://schemas.openxmlformats.org/officeDocument/2006/relationships/font" Target="fonts/LibreFranklin-italic.fntdata"/><Relationship Id="rId82" Type="http://schemas.openxmlformats.org/officeDocument/2006/relationships/font" Target="fonts/FranklinGothic-bold.fntdata"/><Relationship Id="rId81" Type="http://schemas.openxmlformats.org/officeDocument/2006/relationships/font" Target="fonts/LibreFranklin-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RobotoSlab-bold.fntdata"/><Relationship Id="rId72" Type="http://schemas.openxmlformats.org/officeDocument/2006/relationships/font" Target="fonts/RobotoSlab-regular.fntdata"/><Relationship Id="rId31" Type="http://schemas.openxmlformats.org/officeDocument/2006/relationships/slide" Target="slides/slide21.xml"/><Relationship Id="rId75" Type="http://schemas.openxmlformats.org/officeDocument/2006/relationships/font" Target="fonts/ProximaNova-bold.fntdata"/><Relationship Id="rId30" Type="http://schemas.openxmlformats.org/officeDocument/2006/relationships/slide" Target="slides/slide20.xml"/><Relationship Id="rId74" Type="http://schemas.openxmlformats.org/officeDocument/2006/relationships/font" Target="fonts/ProximaNova-regular.fntdata"/><Relationship Id="rId33" Type="http://schemas.openxmlformats.org/officeDocument/2006/relationships/slide" Target="slides/slide23.xml"/><Relationship Id="rId77" Type="http://schemas.openxmlformats.org/officeDocument/2006/relationships/font" Target="fonts/ProximaNova-boldItalic.fntdata"/><Relationship Id="rId32" Type="http://schemas.openxmlformats.org/officeDocument/2006/relationships/slide" Target="slides/slide22.xml"/><Relationship Id="rId76" Type="http://schemas.openxmlformats.org/officeDocument/2006/relationships/font" Target="fonts/ProximaNova-italic.fntdata"/><Relationship Id="rId35" Type="http://schemas.openxmlformats.org/officeDocument/2006/relationships/slide" Target="slides/slide25.xml"/><Relationship Id="rId79" Type="http://schemas.openxmlformats.org/officeDocument/2006/relationships/font" Target="fonts/LibreFranklin-bold.fntdata"/><Relationship Id="rId34" Type="http://schemas.openxmlformats.org/officeDocument/2006/relationships/slide" Target="slides/slide24.xml"/><Relationship Id="rId78" Type="http://schemas.openxmlformats.org/officeDocument/2006/relationships/font" Target="fonts/LibreFranklin-regular.fntdata"/><Relationship Id="rId71" Type="http://schemas.openxmlformats.org/officeDocument/2006/relationships/slide" Target="slides/slide61.xml"/><Relationship Id="rId70" Type="http://schemas.openxmlformats.org/officeDocument/2006/relationships/slide" Target="slides/slide60.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slide" Target="slides/slide52.xml"/><Relationship Id="rId61" Type="http://schemas.openxmlformats.org/officeDocument/2006/relationships/slide" Target="slides/slide51.xml"/><Relationship Id="rId20" Type="http://schemas.openxmlformats.org/officeDocument/2006/relationships/slide" Target="slides/slide10.xml"/><Relationship Id="rId64" Type="http://schemas.openxmlformats.org/officeDocument/2006/relationships/slide" Target="slides/slide54.xml"/><Relationship Id="rId63" Type="http://schemas.openxmlformats.org/officeDocument/2006/relationships/slide" Target="slides/slide53.xml"/><Relationship Id="rId22" Type="http://schemas.openxmlformats.org/officeDocument/2006/relationships/slide" Target="slides/slide12.xml"/><Relationship Id="rId66" Type="http://schemas.openxmlformats.org/officeDocument/2006/relationships/slide" Target="slides/slide56.xml"/><Relationship Id="rId21" Type="http://schemas.openxmlformats.org/officeDocument/2006/relationships/slide" Target="slides/slide11.xml"/><Relationship Id="rId65" Type="http://schemas.openxmlformats.org/officeDocument/2006/relationships/slide" Target="slides/slide55.xml"/><Relationship Id="rId24" Type="http://schemas.openxmlformats.org/officeDocument/2006/relationships/slide" Target="slides/slide14.xml"/><Relationship Id="rId68" Type="http://schemas.openxmlformats.org/officeDocument/2006/relationships/slide" Target="slides/slide58.xml"/><Relationship Id="rId23" Type="http://schemas.openxmlformats.org/officeDocument/2006/relationships/slide" Target="slides/slide13.xml"/><Relationship Id="rId67" Type="http://schemas.openxmlformats.org/officeDocument/2006/relationships/slide" Target="slides/slide57.xml"/><Relationship Id="rId60" Type="http://schemas.openxmlformats.org/officeDocument/2006/relationships/slide" Target="slides/slide50.xml"/><Relationship Id="rId26" Type="http://schemas.openxmlformats.org/officeDocument/2006/relationships/slide" Target="slides/slide16.xml"/><Relationship Id="rId25" Type="http://schemas.openxmlformats.org/officeDocument/2006/relationships/slide" Target="slides/slide15.xml"/><Relationship Id="rId69" Type="http://schemas.openxmlformats.org/officeDocument/2006/relationships/slide" Target="slides/slide59.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slide" Target="slides/slide47.xml"/><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59" Type="http://schemas.openxmlformats.org/officeDocument/2006/relationships/slide" Target="slides/slide49.xml"/><Relationship Id="rId14" Type="http://schemas.openxmlformats.org/officeDocument/2006/relationships/slide" Target="slides/slide4.xml"/><Relationship Id="rId58" Type="http://schemas.openxmlformats.org/officeDocument/2006/relationships/slide" Target="slides/slide48.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2"/>
            <a:ext cx="3169920" cy="480060"/>
          </a:xfrm>
          <a:prstGeom prst="rect">
            <a:avLst/>
          </a:prstGeom>
          <a:noFill/>
          <a:ln>
            <a:noFill/>
          </a:ln>
        </p:spPr>
        <p:txBody>
          <a:bodyPr anchorCtr="0" anchor="t" bIns="46625" lIns="93250" spcFirstLastPara="1" rIns="93250" wrap="square" tIns="46625">
            <a:noAutofit/>
          </a:bodyPr>
          <a:lstStyle>
            <a:lvl1pPr lvl="0" marR="0" rtl="0" algn="l">
              <a:lnSpc>
                <a:spcPct val="110000"/>
              </a:lnSpc>
              <a:spcBef>
                <a:spcPts val="60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1pPr>
            <a:lvl2pPr lvl="1" marR="0" rtl="0" algn="l">
              <a:lnSpc>
                <a:spcPct val="110000"/>
              </a:lnSpc>
              <a:spcBef>
                <a:spcPts val="6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2pPr>
            <a:lvl3pPr lvl="2"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Calibri"/>
                <a:ea typeface="Calibri"/>
                <a:cs typeface="Calibri"/>
                <a:sym typeface="Calibri"/>
              </a:defRPr>
            </a:lvl3pPr>
            <a:lvl4pPr lvl="3"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4pPr>
            <a:lvl5pPr lvl="4"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Calibri"/>
                <a:ea typeface="Calibri"/>
                <a:cs typeface="Calibri"/>
                <a:sym typeface="Calibri"/>
              </a:defRPr>
            </a:lvl5pPr>
            <a:lvl6pPr lvl="5"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6pPr>
            <a:lvl7pPr lvl="6"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9" y="2"/>
            <a:ext cx="3169920" cy="480060"/>
          </a:xfrm>
          <a:prstGeom prst="rect">
            <a:avLst/>
          </a:prstGeom>
          <a:noFill/>
          <a:ln>
            <a:noFill/>
          </a:ln>
        </p:spPr>
        <p:txBody>
          <a:bodyPr anchorCtr="0" anchor="t" bIns="46625" lIns="93250" spcFirstLastPara="1" rIns="93250" wrap="square" tIns="46625">
            <a:noAutofit/>
          </a:bodyPr>
          <a:lstStyle>
            <a:lvl1pPr lvl="0" marR="0" rtl="0" algn="r">
              <a:lnSpc>
                <a:spcPct val="110000"/>
              </a:lnSpc>
              <a:spcBef>
                <a:spcPts val="60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1pPr>
            <a:lvl2pPr lvl="1" marR="0" rtl="0" algn="l">
              <a:lnSpc>
                <a:spcPct val="110000"/>
              </a:lnSpc>
              <a:spcBef>
                <a:spcPts val="6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2pPr>
            <a:lvl3pPr lvl="2"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Calibri"/>
                <a:ea typeface="Calibri"/>
                <a:cs typeface="Calibri"/>
                <a:sym typeface="Calibri"/>
              </a:defRPr>
            </a:lvl3pPr>
            <a:lvl4pPr lvl="3"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4pPr>
            <a:lvl5pPr lvl="4"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Calibri"/>
                <a:ea typeface="Calibri"/>
                <a:cs typeface="Calibri"/>
                <a:sym typeface="Calibri"/>
              </a:defRPr>
            </a:lvl5pPr>
            <a:lvl6pPr lvl="5"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6pPr>
            <a:lvl7pPr lvl="6"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119475"/>
            <a:ext cx="3169920" cy="480060"/>
          </a:xfrm>
          <a:prstGeom prst="rect">
            <a:avLst/>
          </a:prstGeom>
          <a:noFill/>
          <a:ln>
            <a:noFill/>
          </a:ln>
        </p:spPr>
        <p:txBody>
          <a:bodyPr anchorCtr="0" anchor="b" bIns="46625" lIns="93250" spcFirstLastPara="1" rIns="93250" wrap="square" tIns="46625">
            <a:noAutofit/>
          </a:bodyPr>
          <a:lstStyle>
            <a:lvl1pPr lvl="0" marR="0" rtl="0" algn="l">
              <a:lnSpc>
                <a:spcPct val="110000"/>
              </a:lnSpc>
              <a:spcBef>
                <a:spcPts val="60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1pPr>
            <a:lvl2pPr lvl="1" marR="0" rtl="0" algn="l">
              <a:lnSpc>
                <a:spcPct val="110000"/>
              </a:lnSpc>
              <a:spcBef>
                <a:spcPts val="6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2pPr>
            <a:lvl3pPr lvl="2"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Calibri"/>
                <a:ea typeface="Calibri"/>
                <a:cs typeface="Calibri"/>
                <a:sym typeface="Calibri"/>
              </a:defRPr>
            </a:lvl3pPr>
            <a:lvl4pPr lvl="3"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4pPr>
            <a:lvl5pPr lvl="4"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Calibri"/>
                <a:ea typeface="Calibri"/>
                <a:cs typeface="Calibri"/>
                <a:sym typeface="Calibri"/>
              </a:defRPr>
            </a:lvl5pPr>
            <a:lvl6pPr lvl="5"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6pPr>
            <a:lvl7pPr lvl="6"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marR="0" rtl="0" algn="r">
              <a:lnSpc>
                <a:spcPct val="110000"/>
              </a:lnSpc>
              <a:spcBef>
                <a:spcPts val="0"/>
              </a:spcBef>
              <a:spcAft>
                <a:spcPts val="0"/>
              </a:spcAft>
              <a:buClr>
                <a:schemeClr val="dk1"/>
              </a:buClr>
              <a:buSzPts val="1300"/>
              <a:buFont typeface="Arial"/>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1: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366" name="Google Shape;366;p1: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10:notes"/>
          <p:cNvSpPr/>
          <p:nvPr>
            <p:ph idx="2" type="sldImg"/>
          </p:nvPr>
        </p:nvSpPr>
        <p:spPr>
          <a:xfrm>
            <a:off x="871538" y="723900"/>
            <a:ext cx="4799012" cy="3598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5" name="Google Shape;465;p10:notes"/>
          <p:cNvSpPr txBox="1"/>
          <p:nvPr>
            <p:ph idx="1" type="body"/>
          </p:nvPr>
        </p:nvSpPr>
        <p:spPr>
          <a:xfrm>
            <a:off x="867328" y="4573645"/>
            <a:ext cx="4774299" cy="4331613"/>
          </a:xfrm>
          <a:prstGeom prst="rect">
            <a:avLst/>
          </a:prstGeom>
          <a:noFill/>
          <a:ln>
            <a:noFill/>
          </a:ln>
        </p:spPr>
        <p:txBody>
          <a:bodyPr anchorCtr="0" anchor="t" bIns="25500" lIns="51000" spcFirstLastPara="1" rIns="51000" wrap="square" tIns="255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p13: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523" name="Google Shape;523;p13: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Google Shape;557;p16: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558" name="Google Shape;558;p16: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Google Shape;56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p11: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576" name="Google Shape;576;p11: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0" name="Shape 580"/>
        <p:cNvGrpSpPr/>
        <p:nvPr/>
      </p:nvGrpSpPr>
      <p:grpSpPr>
        <a:xfrm>
          <a:off x="0" y="0"/>
          <a:ext cx="0" cy="0"/>
          <a:chOff x="0" y="0"/>
          <a:chExt cx="0" cy="0"/>
        </a:xfrm>
      </p:grpSpPr>
      <p:sp>
        <p:nvSpPr>
          <p:cNvPr id="581" name="Google Shape;581;g61bba67613_0_0:notes"/>
          <p:cNvSpPr txBox="1"/>
          <p:nvPr>
            <p:ph idx="1" type="body"/>
          </p:nvPr>
        </p:nvSpPr>
        <p:spPr>
          <a:xfrm>
            <a:off x="731521" y="4560570"/>
            <a:ext cx="5852100" cy="432060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582" name="Google Shape;582;g61bba67613_0_0:notes"/>
          <p:cNvSpPr/>
          <p:nvPr>
            <p:ph idx="2" type="sldImg"/>
          </p:nvPr>
        </p:nvSpPr>
        <p:spPr>
          <a:xfrm>
            <a:off x="1255713" y="720725"/>
            <a:ext cx="4803900" cy="360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Google Shape;58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p19: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600" name="Google Shape;600;p19: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2: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373" name="Google Shape;373;p2: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p20: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607" name="Google Shape;607;p20: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Google Shape;613;p21: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614" name="Google Shape;614;p21: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p22:notes"/>
          <p:cNvSpPr/>
          <p:nvPr>
            <p:ph idx="2" type="sldImg"/>
          </p:nvPr>
        </p:nvSpPr>
        <p:spPr>
          <a:xfrm>
            <a:off x="1036638" y="652463"/>
            <a:ext cx="4356100" cy="3267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p22:notes"/>
          <p:cNvSpPr txBox="1"/>
          <p:nvPr>
            <p:ph idx="1" type="body"/>
          </p:nvPr>
        </p:nvSpPr>
        <p:spPr>
          <a:xfrm>
            <a:off x="642938" y="4136572"/>
            <a:ext cx="5143500" cy="3918857"/>
          </a:xfrm>
          <a:prstGeom prst="rect">
            <a:avLst/>
          </a:prstGeom>
          <a:noFill/>
          <a:ln>
            <a:noFill/>
          </a:ln>
        </p:spPr>
        <p:txBody>
          <a:bodyPr anchorCtr="0" anchor="t" bIns="86475" lIns="86475" spcFirstLastPara="1" rIns="86475" wrap="square" tIns="8647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Google Shape;630;p23: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631" name="Google Shape;631;p23: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p24: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641" name="Google Shape;641;p24: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6" name="Shape 646"/>
        <p:cNvGrpSpPr/>
        <p:nvPr/>
      </p:nvGrpSpPr>
      <p:grpSpPr>
        <a:xfrm>
          <a:off x="0" y="0"/>
          <a:ext cx="0" cy="0"/>
          <a:chOff x="0" y="0"/>
          <a:chExt cx="0" cy="0"/>
        </a:xfrm>
      </p:grpSpPr>
      <p:sp>
        <p:nvSpPr>
          <p:cNvPr id="647" name="Google Shape;647;p25: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648" name="Google Shape;648;p25: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26: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15" name="Google Shape;715;p26: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9" name="Shape 719"/>
        <p:cNvGrpSpPr/>
        <p:nvPr/>
      </p:nvGrpSpPr>
      <p:grpSpPr>
        <a:xfrm>
          <a:off x="0" y="0"/>
          <a:ext cx="0" cy="0"/>
          <a:chOff x="0" y="0"/>
          <a:chExt cx="0" cy="0"/>
        </a:xfrm>
      </p:grpSpPr>
      <p:sp>
        <p:nvSpPr>
          <p:cNvPr id="720" name="Google Shape;720;p27: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p27: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rPr lang="en-US"/>
              <a:t>Travel, golf, snow birding, purchasing vacation home, volunteering, second career, hobbies, health concerns….what comfort level of travel you like?</a:t>
            </a:r>
            <a:endParaRPr/>
          </a:p>
          <a:p>
            <a:pPr indent="0" lvl="0" marL="0" rtl="0" algn="l">
              <a:spcBef>
                <a:spcPts val="0"/>
              </a:spcBef>
              <a:spcAft>
                <a:spcPts val="0"/>
              </a:spcAft>
              <a:buNone/>
            </a:pPr>
            <a:r>
              <a:t/>
            </a:r>
            <a:endParaRPr/>
          </a:p>
          <a:p>
            <a:pPr indent="0" lvl="0" marL="279400" rtl="0" algn="l">
              <a:lnSpc>
                <a:spcPct val="115000"/>
              </a:lnSpc>
              <a:spcBef>
                <a:spcPts val="600"/>
              </a:spcBef>
              <a:spcAft>
                <a:spcPts val="0"/>
              </a:spcAft>
              <a:buClr>
                <a:schemeClr val="dk1"/>
              </a:buClr>
              <a:buSzPts val="1200"/>
              <a:buFont typeface="Verdana"/>
              <a:buNone/>
            </a:pPr>
            <a:r>
              <a:rPr lang="en-US" sz="1200">
                <a:latin typeface="Verdana"/>
                <a:ea typeface="Verdana"/>
                <a:cs typeface="Verdana"/>
                <a:sym typeface="Verdana"/>
              </a:rPr>
              <a:t>Now that we have a vision of your retirement, we might have a better idea as to what it might cost you...there is no general right answer, there is what suits your lifestyle needs. We always look at your after-tax spending needs.</a:t>
            </a:r>
            <a:endParaRPr/>
          </a:p>
          <a:p>
            <a:pPr indent="0" lvl="0" marL="0" rtl="0" algn="ctr">
              <a:lnSpc>
                <a:spcPct val="115000"/>
              </a:lnSpc>
              <a:spcBef>
                <a:spcPts val="600"/>
              </a:spcBef>
              <a:spcAft>
                <a:spcPts val="0"/>
              </a:spcAft>
              <a:buClr>
                <a:schemeClr val="dk1"/>
              </a:buClr>
              <a:buSzPts val="1200"/>
              <a:buFont typeface="Arial"/>
              <a:buNone/>
            </a:pPr>
            <a:r>
              <a:t/>
            </a:r>
            <a:endParaRPr b="1" sz="1200">
              <a:latin typeface="Verdana"/>
              <a:ea typeface="Verdana"/>
              <a:cs typeface="Verdana"/>
              <a:sym typeface="Verdana"/>
            </a:endParaRPr>
          </a:p>
          <a:p>
            <a:pPr indent="-330200" lvl="0" marL="457200" rtl="0" algn="ctr">
              <a:lnSpc>
                <a:spcPct val="115000"/>
              </a:lnSpc>
              <a:spcBef>
                <a:spcPts val="600"/>
              </a:spcBef>
              <a:spcAft>
                <a:spcPts val="0"/>
              </a:spcAft>
              <a:buClr>
                <a:schemeClr val="dk1"/>
              </a:buClr>
              <a:buSzPts val="1600"/>
              <a:buFont typeface="Verdana"/>
              <a:buChar char="●"/>
            </a:pPr>
            <a:r>
              <a:rPr lang="en-US" sz="1200">
                <a:latin typeface="Verdana"/>
                <a:ea typeface="Verdana"/>
                <a:cs typeface="Verdana"/>
                <a:sym typeface="Verdana"/>
              </a:rPr>
              <a:t>Will you still carry debt into your retirement? </a:t>
            </a:r>
            <a:endParaRPr/>
          </a:p>
          <a:p>
            <a:pPr indent="-330200" lvl="0" marL="457200" rtl="0" algn="ctr">
              <a:lnSpc>
                <a:spcPct val="115000"/>
              </a:lnSpc>
              <a:spcBef>
                <a:spcPts val="0"/>
              </a:spcBef>
              <a:spcAft>
                <a:spcPts val="0"/>
              </a:spcAft>
              <a:buClr>
                <a:schemeClr val="dk1"/>
              </a:buClr>
              <a:buSzPts val="1600"/>
              <a:buFont typeface="Verdana"/>
              <a:buChar char="●"/>
            </a:pPr>
            <a:r>
              <a:rPr lang="en-US" sz="1200">
                <a:latin typeface="Verdana"/>
                <a:ea typeface="Verdana"/>
                <a:cs typeface="Verdana"/>
                <a:sym typeface="Verdana"/>
              </a:rPr>
              <a:t>Are you downsizing your home? Will you rent or buy?</a:t>
            </a:r>
            <a:endParaRPr/>
          </a:p>
          <a:p>
            <a:pPr indent="-330200" lvl="0" marL="457200" rtl="0" algn="ctr">
              <a:lnSpc>
                <a:spcPct val="115000"/>
              </a:lnSpc>
              <a:spcBef>
                <a:spcPts val="0"/>
              </a:spcBef>
              <a:spcAft>
                <a:spcPts val="0"/>
              </a:spcAft>
              <a:buClr>
                <a:schemeClr val="dk1"/>
              </a:buClr>
              <a:buSzPts val="1600"/>
              <a:buFont typeface="Verdana"/>
              <a:buChar char="●"/>
            </a:pPr>
            <a:r>
              <a:rPr lang="en-US" sz="1200">
                <a:latin typeface="Verdana"/>
                <a:ea typeface="Verdana"/>
                <a:cs typeface="Verdana"/>
                <a:sym typeface="Verdana"/>
              </a:rPr>
              <a:t>Any extraordinary expenses to factor in to your future needs?</a:t>
            </a:r>
            <a:endParaRPr/>
          </a:p>
          <a:p>
            <a:pPr indent="-330200" lvl="0" marL="457200" rtl="0" algn="ctr">
              <a:lnSpc>
                <a:spcPct val="115000"/>
              </a:lnSpc>
              <a:spcBef>
                <a:spcPts val="0"/>
              </a:spcBef>
              <a:spcAft>
                <a:spcPts val="0"/>
              </a:spcAft>
              <a:buClr>
                <a:schemeClr val="dk1"/>
              </a:buClr>
              <a:buSzPts val="1600"/>
              <a:buFont typeface="Verdana"/>
              <a:buChar char="●"/>
            </a:pPr>
            <a:r>
              <a:rPr lang="en-US" sz="1200">
                <a:latin typeface="Verdana"/>
                <a:ea typeface="Verdana"/>
                <a:cs typeface="Verdana"/>
                <a:sym typeface="Verdana"/>
              </a:rPr>
              <a:t>Are you wanting to spend everything? </a:t>
            </a:r>
            <a:endParaRPr/>
          </a:p>
          <a:p>
            <a:pPr indent="0" lvl="0" marL="0" rtl="0" algn="l">
              <a:spcBef>
                <a:spcPts val="0"/>
              </a:spcBef>
              <a:spcAft>
                <a:spcPts val="0"/>
              </a:spcAft>
              <a:buNone/>
            </a:pPr>
            <a:r>
              <a:t/>
            </a:r>
            <a:endParaRPr/>
          </a:p>
        </p:txBody>
      </p:sp>
      <p:sp>
        <p:nvSpPr>
          <p:cNvPr id="722" name="Google Shape;722;p27: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7" name="Shape 727"/>
        <p:cNvGrpSpPr/>
        <p:nvPr/>
      </p:nvGrpSpPr>
      <p:grpSpPr>
        <a:xfrm>
          <a:off x="0" y="0"/>
          <a:ext cx="0" cy="0"/>
          <a:chOff x="0" y="0"/>
          <a:chExt cx="0" cy="0"/>
        </a:xfrm>
      </p:grpSpPr>
      <p:sp>
        <p:nvSpPr>
          <p:cNvPr id="728" name="Google Shape;728;p28: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29" name="Google Shape;729;p28: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4" name="Shape 734"/>
        <p:cNvGrpSpPr/>
        <p:nvPr/>
      </p:nvGrpSpPr>
      <p:grpSpPr>
        <a:xfrm>
          <a:off x="0" y="0"/>
          <a:ext cx="0" cy="0"/>
          <a:chOff x="0" y="0"/>
          <a:chExt cx="0" cy="0"/>
        </a:xfrm>
      </p:grpSpPr>
      <p:sp>
        <p:nvSpPr>
          <p:cNvPr id="735" name="Google Shape;735;p29: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36" name="Google Shape;736;p29: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Family Man (Wife &amp; 4 kids)</a:t>
            </a:r>
            <a:endParaRPr/>
          </a:p>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-National Champion (Settlers of Catan &amp; Chess)</a:t>
            </a:r>
            <a:endParaRPr/>
          </a:p>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-Previous Lawyer at MLT Aikins</a:t>
            </a:r>
            <a:endParaRPr sz="1200">
              <a:latin typeface="Verdana"/>
              <a:ea typeface="Verdana"/>
              <a:cs typeface="Verdana"/>
              <a:sym typeface="Verdana"/>
            </a:endParaRPr>
          </a:p>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-Finance MBA</a:t>
            </a:r>
            <a:endParaRPr/>
          </a:p>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-Current Portfolio Manager (</a:t>
            </a:r>
            <a:r>
              <a:rPr lang="en-US" sz="1200">
                <a:solidFill>
                  <a:srgbClr val="FFFFFF"/>
                </a:solidFill>
                <a:latin typeface="Verdana"/>
                <a:ea typeface="Verdana"/>
                <a:cs typeface="Verdana"/>
                <a:sym typeface="Verdana"/>
              </a:rPr>
              <a:t>CIM</a:t>
            </a:r>
            <a:r>
              <a:rPr baseline="30000" lang="en-US" sz="1200">
                <a:solidFill>
                  <a:srgbClr val="FFFFFF"/>
                </a:solidFill>
                <a:latin typeface="Verdana"/>
                <a:ea typeface="Verdana"/>
                <a:cs typeface="Verdana"/>
                <a:sym typeface="Verdana"/>
              </a:rPr>
              <a:t>®</a:t>
            </a:r>
            <a:r>
              <a:rPr lang="en-US" sz="1200">
                <a:latin typeface="Verdana"/>
                <a:ea typeface="Verdana"/>
                <a:cs typeface="Verdana"/>
                <a:sym typeface="Verdana"/>
              </a:rPr>
              <a:t>, FCSI)</a:t>
            </a:r>
            <a:endParaRPr/>
          </a:p>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-Founder and President of Canadian CMV Foundation</a:t>
            </a:r>
            <a:endParaRPr/>
          </a:p>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-Branch Manager for Canaccord Genuity Wealth Management</a:t>
            </a:r>
            <a:endParaRPr/>
          </a:p>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-Head of a leading Canadian Private Wealth Management Group</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2" name="Shape 742"/>
        <p:cNvGrpSpPr/>
        <p:nvPr/>
      </p:nvGrpSpPr>
      <p:grpSpPr>
        <a:xfrm>
          <a:off x="0" y="0"/>
          <a:ext cx="0" cy="0"/>
          <a:chOff x="0" y="0"/>
          <a:chExt cx="0" cy="0"/>
        </a:xfrm>
      </p:grpSpPr>
      <p:sp>
        <p:nvSpPr>
          <p:cNvPr id="743" name="Google Shape;743;p30: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44" name="Google Shape;744;p30: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9" name="Shape 749"/>
        <p:cNvGrpSpPr/>
        <p:nvPr/>
      </p:nvGrpSpPr>
      <p:grpSpPr>
        <a:xfrm>
          <a:off x="0" y="0"/>
          <a:ext cx="0" cy="0"/>
          <a:chOff x="0" y="0"/>
          <a:chExt cx="0" cy="0"/>
        </a:xfrm>
      </p:grpSpPr>
      <p:sp>
        <p:nvSpPr>
          <p:cNvPr id="750" name="Google Shape;750;p31: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51" name="Google Shape;751;p31: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p32: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58" name="Google Shape;758;p32: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2" name="Shape 762"/>
        <p:cNvGrpSpPr/>
        <p:nvPr/>
      </p:nvGrpSpPr>
      <p:grpSpPr>
        <a:xfrm>
          <a:off x="0" y="0"/>
          <a:ext cx="0" cy="0"/>
          <a:chOff x="0" y="0"/>
          <a:chExt cx="0" cy="0"/>
        </a:xfrm>
      </p:grpSpPr>
      <p:sp>
        <p:nvSpPr>
          <p:cNvPr id="763" name="Google Shape;763;p33: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64" name="Google Shape;764;p33: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9" name="Shape 769"/>
        <p:cNvGrpSpPr/>
        <p:nvPr/>
      </p:nvGrpSpPr>
      <p:grpSpPr>
        <a:xfrm>
          <a:off x="0" y="0"/>
          <a:ext cx="0" cy="0"/>
          <a:chOff x="0" y="0"/>
          <a:chExt cx="0" cy="0"/>
        </a:xfrm>
      </p:grpSpPr>
      <p:sp>
        <p:nvSpPr>
          <p:cNvPr id="770" name="Google Shape;770;p34: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p34: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rPr lang="en-US"/>
              <a:t>Discuss joint and last options, indexing benefits vs level amount, pension plan funding, SEARS</a:t>
            </a:r>
            <a:endParaRPr/>
          </a:p>
        </p:txBody>
      </p:sp>
      <p:sp>
        <p:nvSpPr>
          <p:cNvPr id="772" name="Google Shape;772;p34: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7" name="Shape 777"/>
        <p:cNvGrpSpPr/>
        <p:nvPr/>
      </p:nvGrpSpPr>
      <p:grpSpPr>
        <a:xfrm>
          <a:off x="0" y="0"/>
          <a:ext cx="0" cy="0"/>
          <a:chOff x="0" y="0"/>
          <a:chExt cx="0" cy="0"/>
        </a:xfrm>
      </p:grpSpPr>
      <p:sp>
        <p:nvSpPr>
          <p:cNvPr id="778" name="Google Shape;778;p35: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p35: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rPr lang="en-US"/>
              <a:t>Discuss pros and cons</a:t>
            </a:r>
            <a:endParaRPr/>
          </a:p>
          <a:p>
            <a:pPr indent="0" lvl="0" marL="0" rtl="0" algn="l">
              <a:spcBef>
                <a:spcPts val="0"/>
              </a:spcBef>
              <a:spcAft>
                <a:spcPts val="0"/>
              </a:spcAft>
              <a:buNone/>
            </a:pPr>
            <a:r>
              <a:rPr lang="en-US"/>
              <a:t>- Lump Sum Example</a:t>
            </a:r>
            <a:endParaRPr/>
          </a:p>
        </p:txBody>
      </p:sp>
      <p:sp>
        <p:nvSpPr>
          <p:cNvPr id="780" name="Google Shape;780;p35: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5" name="Shape 785"/>
        <p:cNvGrpSpPr/>
        <p:nvPr/>
      </p:nvGrpSpPr>
      <p:grpSpPr>
        <a:xfrm>
          <a:off x="0" y="0"/>
          <a:ext cx="0" cy="0"/>
          <a:chOff x="0" y="0"/>
          <a:chExt cx="0" cy="0"/>
        </a:xfrm>
      </p:grpSpPr>
      <p:sp>
        <p:nvSpPr>
          <p:cNvPr id="786" name="Google Shape;786;p36: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 name="Google Shape;787;p36: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rPr lang="en-US"/>
              <a:t>What if Joe required $6000/month to maintain his lifestyle? We need to come up with $2000/net more per month to get to this before 65 and $1000/net more per month after 65, but more taxable income leads to more OAS claw back.</a:t>
            </a:r>
            <a:endParaRPr/>
          </a:p>
        </p:txBody>
      </p:sp>
      <p:sp>
        <p:nvSpPr>
          <p:cNvPr id="788" name="Google Shape;788;p36: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Google Shape;795;p37: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96" name="Google Shape;796;p37: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0" name="Shape 800"/>
        <p:cNvGrpSpPr/>
        <p:nvPr/>
      </p:nvGrpSpPr>
      <p:grpSpPr>
        <a:xfrm>
          <a:off x="0" y="0"/>
          <a:ext cx="0" cy="0"/>
          <a:chOff x="0" y="0"/>
          <a:chExt cx="0" cy="0"/>
        </a:xfrm>
      </p:grpSpPr>
      <p:sp>
        <p:nvSpPr>
          <p:cNvPr id="801" name="Google Shape;801;p38: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2" name="Google Shape;802;p38: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171450" lvl="0" marL="171450" rtl="0" algn="l">
              <a:spcBef>
                <a:spcPts val="0"/>
              </a:spcBef>
              <a:spcAft>
                <a:spcPts val="0"/>
              </a:spcAft>
              <a:buClr>
                <a:schemeClr val="dk1"/>
              </a:buClr>
              <a:buSzPts val="1200"/>
              <a:buFont typeface="Arial"/>
              <a:buChar char="-"/>
            </a:pPr>
            <a:r>
              <a:rPr lang="en-US"/>
              <a:t>Best 32 of 40 years</a:t>
            </a:r>
            <a:endParaRPr/>
          </a:p>
          <a:p>
            <a:pPr indent="-171450" lvl="0" marL="171450" rtl="0" algn="l">
              <a:spcBef>
                <a:spcPts val="0"/>
              </a:spcBef>
              <a:spcAft>
                <a:spcPts val="0"/>
              </a:spcAft>
              <a:buClr>
                <a:schemeClr val="dk1"/>
              </a:buClr>
              <a:buSzPts val="1200"/>
              <a:buFont typeface="Arial"/>
              <a:buChar char="-"/>
            </a:pPr>
            <a:r>
              <a:rPr lang="en-US"/>
              <a:t>Child Rearing Drop Out provision</a:t>
            </a:r>
            <a:endParaRPr/>
          </a:p>
          <a:p>
            <a:pPr indent="-171450" lvl="0" marL="171450" rtl="0" algn="l">
              <a:spcBef>
                <a:spcPts val="0"/>
              </a:spcBef>
              <a:spcAft>
                <a:spcPts val="0"/>
              </a:spcAft>
              <a:buClr>
                <a:schemeClr val="dk1"/>
              </a:buClr>
              <a:buSzPts val="1200"/>
              <a:buFont typeface="Arial"/>
              <a:buChar char="-"/>
            </a:pPr>
            <a:r>
              <a:rPr lang="en-US"/>
              <a:t>Go online or call CPP for Quote</a:t>
            </a:r>
            <a:endParaRPr/>
          </a:p>
          <a:p>
            <a:pPr indent="-171450" lvl="0" marL="171450" rtl="0" algn="l">
              <a:spcBef>
                <a:spcPts val="0"/>
              </a:spcBef>
              <a:spcAft>
                <a:spcPts val="0"/>
              </a:spcAft>
              <a:buClr>
                <a:schemeClr val="dk1"/>
              </a:buClr>
              <a:buSzPts val="1200"/>
              <a:buFont typeface="Arial"/>
              <a:buChar char="-"/>
            </a:pPr>
            <a:r>
              <a:rPr lang="en-US"/>
              <a:t>CPP Sustainability 75 yrs + = $361 Billion in assets</a:t>
            </a:r>
            <a:endParaRPr/>
          </a:p>
        </p:txBody>
      </p:sp>
      <p:sp>
        <p:nvSpPr>
          <p:cNvPr id="803" name="Google Shape;803;p38: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8" name="Shape 808"/>
        <p:cNvGrpSpPr/>
        <p:nvPr/>
      </p:nvGrpSpPr>
      <p:grpSpPr>
        <a:xfrm>
          <a:off x="0" y="0"/>
          <a:ext cx="0" cy="0"/>
          <a:chOff x="0" y="0"/>
          <a:chExt cx="0" cy="0"/>
        </a:xfrm>
      </p:grpSpPr>
      <p:sp>
        <p:nvSpPr>
          <p:cNvPr id="809" name="Google Shape;809;p39: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0" name="Google Shape;810;p39: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rPr lang="en-US"/>
              <a:t>.60% reduction every month prior to age 65</a:t>
            </a:r>
            <a:endParaRPr/>
          </a:p>
          <a:p>
            <a:pPr indent="0" lvl="0" marL="0" rtl="0" algn="l">
              <a:spcBef>
                <a:spcPts val="0"/>
              </a:spcBef>
              <a:spcAft>
                <a:spcPts val="0"/>
              </a:spcAft>
              <a:buNone/>
            </a:pPr>
            <a:r>
              <a:rPr lang="en-US"/>
              <a:t>.70% bonus every month deferred past 65</a:t>
            </a:r>
            <a:endParaRPr/>
          </a:p>
        </p:txBody>
      </p:sp>
      <p:sp>
        <p:nvSpPr>
          <p:cNvPr id="811" name="Google Shape;811;p39: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7" name="Shape 817"/>
        <p:cNvGrpSpPr/>
        <p:nvPr/>
      </p:nvGrpSpPr>
      <p:grpSpPr>
        <a:xfrm>
          <a:off x="0" y="0"/>
          <a:ext cx="0" cy="0"/>
          <a:chOff x="0" y="0"/>
          <a:chExt cx="0" cy="0"/>
        </a:xfrm>
      </p:grpSpPr>
      <p:sp>
        <p:nvSpPr>
          <p:cNvPr id="818" name="Google Shape;818;p40: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19" name="Google Shape;819;p40: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4" name="Shape 824"/>
        <p:cNvGrpSpPr/>
        <p:nvPr/>
      </p:nvGrpSpPr>
      <p:grpSpPr>
        <a:xfrm>
          <a:off x="0" y="0"/>
          <a:ext cx="0" cy="0"/>
          <a:chOff x="0" y="0"/>
          <a:chExt cx="0" cy="0"/>
        </a:xfrm>
      </p:grpSpPr>
      <p:sp>
        <p:nvSpPr>
          <p:cNvPr id="825" name="Google Shape;825;p41: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26" name="Google Shape;826;p41: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2" name="Shape 832"/>
        <p:cNvGrpSpPr/>
        <p:nvPr/>
      </p:nvGrpSpPr>
      <p:grpSpPr>
        <a:xfrm>
          <a:off x="0" y="0"/>
          <a:ext cx="0" cy="0"/>
          <a:chOff x="0" y="0"/>
          <a:chExt cx="0" cy="0"/>
        </a:xfrm>
      </p:grpSpPr>
      <p:sp>
        <p:nvSpPr>
          <p:cNvPr id="833" name="Google Shape;833;p42: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Google Shape;834;p42: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rPr lang="en-US"/>
              <a:t>If the survivor is:Then the survivor's pension is:age 65 or more60% of the contributor's retirement pension if the surviving spouse or common-law partner is not receiving other CPP benefitsunder age 65a flat rate portion</a:t>
            </a:r>
            <a:br>
              <a:rPr lang="en-US"/>
            </a:br>
            <a:br>
              <a:rPr lang="en-US"/>
            </a:br>
            <a:r>
              <a:rPr b="1" lang="en-US"/>
              <a:t>plus</a:t>
            </a:r>
            <a:r>
              <a:rPr lang="en-US"/>
              <a:t> </a:t>
            </a:r>
            <a:br>
              <a:rPr lang="en-US"/>
            </a:br>
            <a:br>
              <a:rPr lang="en-US"/>
            </a:br>
            <a:r>
              <a:rPr lang="en-US"/>
              <a:t>37.5% of the contributor's retirement pension, if the surviving spouse or common-law partner is not receiving other CPP benefits</a:t>
            </a:r>
            <a:endParaRPr/>
          </a:p>
        </p:txBody>
      </p:sp>
      <p:sp>
        <p:nvSpPr>
          <p:cNvPr id="835" name="Google Shape;835;p42: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0" name="Shape 840"/>
        <p:cNvGrpSpPr/>
        <p:nvPr/>
      </p:nvGrpSpPr>
      <p:grpSpPr>
        <a:xfrm>
          <a:off x="0" y="0"/>
          <a:ext cx="0" cy="0"/>
          <a:chOff x="0" y="0"/>
          <a:chExt cx="0" cy="0"/>
        </a:xfrm>
      </p:grpSpPr>
      <p:sp>
        <p:nvSpPr>
          <p:cNvPr id="841" name="Google Shape;841;p43: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2" name="Google Shape;842;p43: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lnSpc>
                <a:spcPct val="115000"/>
              </a:lnSpc>
              <a:spcBef>
                <a:spcPts val="0"/>
              </a:spcBef>
              <a:spcAft>
                <a:spcPts val="0"/>
              </a:spcAft>
              <a:buClr>
                <a:schemeClr val="dk1"/>
              </a:buClr>
              <a:buSzPts val="1200"/>
              <a:buFont typeface="Verdana"/>
              <a:buNone/>
            </a:pPr>
            <a:r>
              <a:rPr b="1" lang="en-US">
                <a:latin typeface="Verdana"/>
                <a:ea typeface="Verdana"/>
                <a:cs typeface="Verdana"/>
                <a:sym typeface="Verdana"/>
              </a:rPr>
              <a:t>OAS (Old Age Security)</a:t>
            </a:r>
            <a:r>
              <a:rPr lang="en-US">
                <a:latin typeface="Verdana"/>
                <a:ea typeface="Verdana"/>
                <a:cs typeface="Verdana"/>
                <a:sym typeface="Verdana"/>
              </a:rPr>
              <a:t> </a:t>
            </a:r>
            <a:endParaRPr/>
          </a:p>
          <a:p>
            <a:pPr indent="-317500" lvl="0" marL="457200" rtl="0" algn="l">
              <a:lnSpc>
                <a:spcPct val="115000"/>
              </a:lnSpc>
              <a:spcBef>
                <a:spcPts val="600"/>
              </a:spcBef>
              <a:spcAft>
                <a:spcPts val="0"/>
              </a:spcAft>
              <a:buClr>
                <a:schemeClr val="dk1"/>
              </a:buClr>
              <a:buSzPts val="1400"/>
              <a:buFont typeface="Verdana"/>
              <a:buChar char="●"/>
            </a:pPr>
            <a:r>
              <a:rPr lang="en-US">
                <a:latin typeface="Verdana"/>
                <a:ea typeface="Verdana"/>
                <a:cs typeface="Verdana"/>
                <a:sym typeface="Verdana"/>
              </a:rPr>
              <a:t>Current Maximum at age 65 = $601.45/month</a:t>
            </a:r>
            <a:endParaRPr/>
          </a:p>
          <a:p>
            <a:pPr indent="-317500" lvl="0" marL="457200" rtl="0" algn="l">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No option to take prior to 65</a:t>
            </a:r>
            <a:endParaRPr/>
          </a:p>
          <a:p>
            <a:pPr indent="-317500" lvl="0" marL="457200" rtl="0" algn="l">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Increases if taken after age 65, max deferral till age 70</a:t>
            </a:r>
            <a:endParaRPr/>
          </a:p>
          <a:p>
            <a:pPr indent="-317500" lvl="0" marL="457200" rtl="0" algn="l">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Indexed to inflation</a:t>
            </a:r>
            <a:endParaRPr/>
          </a:p>
          <a:p>
            <a:pPr indent="-317500" lvl="0" marL="457200" rtl="0" algn="l">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1/40th of benefit for every year as resident of Canada after age 18</a:t>
            </a:r>
            <a:endParaRPr/>
          </a:p>
          <a:p>
            <a:pPr indent="-317500" lvl="0" marL="457200" rtl="0" algn="l">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Non-contributory</a:t>
            </a:r>
            <a:endParaRPr/>
          </a:p>
          <a:p>
            <a:pPr indent="-317500" lvl="0" marL="457200" rtl="0" algn="l">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Clawed back based on taxpayer’s annual income</a:t>
            </a:r>
            <a:endParaRPr/>
          </a:p>
          <a:p>
            <a:pPr indent="0" lvl="0" marL="0" rtl="0" algn="l">
              <a:lnSpc>
                <a:spcPct val="115000"/>
              </a:lnSpc>
              <a:spcBef>
                <a:spcPts val="600"/>
              </a:spcBef>
              <a:spcAft>
                <a:spcPts val="0"/>
              </a:spcAft>
              <a:buClr>
                <a:schemeClr val="dk1"/>
              </a:buClr>
              <a:buSzPts val="1200"/>
              <a:buFont typeface="Arial"/>
              <a:buNone/>
            </a:pPr>
            <a:r>
              <a:t/>
            </a:r>
            <a:endParaRPr>
              <a:latin typeface="Verdana"/>
              <a:ea typeface="Verdana"/>
              <a:cs typeface="Verdana"/>
              <a:sym typeface="Verdana"/>
            </a:endParaRPr>
          </a:p>
          <a:p>
            <a:pPr indent="0" lvl="0" marL="0" rtl="0" algn="ctr">
              <a:lnSpc>
                <a:spcPct val="115000"/>
              </a:lnSpc>
              <a:spcBef>
                <a:spcPts val="600"/>
              </a:spcBef>
              <a:spcAft>
                <a:spcPts val="0"/>
              </a:spcAft>
              <a:buClr>
                <a:schemeClr val="dk1"/>
              </a:buClr>
              <a:buSzPts val="1200"/>
              <a:buFont typeface="Verdana"/>
              <a:buNone/>
            </a:pPr>
            <a:r>
              <a:rPr b="1" lang="en-US">
                <a:latin typeface="Verdana"/>
                <a:ea typeface="Verdana"/>
                <a:cs typeface="Verdana"/>
                <a:sym typeface="Verdana"/>
              </a:rPr>
              <a:t>Most people are retired by 65 and then start taking it, if you are still working at age 65, you may wish to defer it...</a:t>
            </a:r>
            <a:endParaRPr/>
          </a:p>
          <a:p>
            <a:pPr indent="0" lvl="0" marL="0" rtl="0" algn="l">
              <a:spcBef>
                <a:spcPts val="0"/>
              </a:spcBef>
              <a:spcAft>
                <a:spcPts val="0"/>
              </a:spcAft>
              <a:buNone/>
            </a:pPr>
            <a:r>
              <a:t/>
            </a:r>
            <a:endParaRPr/>
          </a:p>
        </p:txBody>
      </p:sp>
      <p:sp>
        <p:nvSpPr>
          <p:cNvPr id="843" name="Google Shape;843;p43: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8" name="Shape 848"/>
        <p:cNvGrpSpPr/>
        <p:nvPr/>
      </p:nvGrpSpPr>
      <p:grpSpPr>
        <a:xfrm>
          <a:off x="0" y="0"/>
          <a:ext cx="0" cy="0"/>
          <a:chOff x="0" y="0"/>
          <a:chExt cx="0" cy="0"/>
        </a:xfrm>
      </p:grpSpPr>
      <p:sp>
        <p:nvSpPr>
          <p:cNvPr id="849" name="Google Shape;849;p44: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50" name="Google Shape;850;p44: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5" name="Shape 855"/>
        <p:cNvGrpSpPr/>
        <p:nvPr/>
      </p:nvGrpSpPr>
      <p:grpSpPr>
        <a:xfrm>
          <a:off x="0" y="0"/>
          <a:ext cx="0" cy="0"/>
          <a:chOff x="0" y="0"/>
          <a:chExt cx="0" cy="0"/>
        </a:xfrm>
      </p:grpSpPr>
      <p:sp>
        <p:nvSpPr>
          <p:cNvPr id="856" name="Google Shape;856;p45: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57" name="Google Shape;857;p45: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1" name="Shape 861"/>
        <p:cNvGrpSpPr/>
        <p:nvPr/>
      </p:nvGrpSpPr>
      <p:grpSpPr>
        <a:xfrm>
          <a:off x="0" y="0"/>
          <a:ext cx="0" cy="0"/>
          <a:chOff x="0" y="0"/>
          <a:chExt cx="0" cy="0"/>
        </a:xfrm>
      </p:grpSpPr>
      <p:sp>
        <p:nvSpPr>
          <p:cNvPr id="862" name="Google Shape;862;p46: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63" name="Google Shape;863;p46: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8" name="Shape 868"/>
        <p:cNvGrpSpPr/>
        <p:nvPr/>
      </p:nvGrpSpPr>
      <p:grpSpPr>
        <a:xfrm>
          <a:off x="0" y="0"/>
          <a:ext cx="0" cy="0"/>
          <a:chOff x="0" y="0"/>
          <a:chExt cx="0" cy="0"/>
        </a:xfrm>
      </p:grpSpPr>
      <p:sp>
        <p:nvSpPr>
          <p:cNvPr id="869" name="Google Shape;869;p47: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70" name="Google Shape;870;p47: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5" name="Shape 875"/>
        <p:cNvGrpSpPr/>
        <p:nvPr/>
      </p:nvGrpSpPr>
      <p:grpSpPr>
        <a:xfrm>
          <a:off x="0" y="0"/>
          <a:ext cx="0" cy="0"/>
          <a:chOff x="0" y="0"/>
          <a:chExt cx="0" cy="0"/>
        </a:xfrm>
      </p:grpSpPr>
      <p:sp>
        <p:nvSpPr>
          <p:cNvPr id="876" name="Google Shape;876;p48: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77" name="Google Shape;877;p48: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2" name="Shape 882"/>
        <p:cNvGrpSpPr/>
        <p:nvPr/>
      </p:nvGrpSpPr>
      <p:grpSpPr>
        <a:xfrm>
          <a:off x="0" y="0"/>
          <a:ext cx="0" cy="0"/>
          <a:chOff x="0" y="0"/>
          <a:chExt cx="0" cy="0"/>
        </a:xfrm>
      </p:grpSpPr>
      <p:sp>
        <p:nvSpPr>
          <p:cNvPr id="883" name="Google Shape;883;p49: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84" name="Google Shape;884;p49: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1" name="Shape 891"/>
        <p:cNvGrpSpPr/>
        <p:nvPr/>
      </p:nvGrpSpPr>
      <p:grpSpPr>
        <a:xfrm>
          <a:off x="0" y="0"/>
          <a:ext cx="0" cy="0"/>
          <a:chOff x="0" y="0"/>
          <a:chExt cx="0" cy="0"/>
        </a:xfrm>
      </p:grpSpPr>
      <p:sp>
        <p:nvSpPr>
          <p:cNvPr id="892" name="Google Shape;892;p50: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93" name="Google Shape;893;p50: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8" name="Shape 898"/>
        <p:cNvGrpSpPr/>
        <p:nvPr/>
      </p:nvGrpSpPr>
      <p:grpSpPr>
        <a:xfrm>
          <a:off x="0" y="0"/>
          <a:ext cx="0" cy="0"/>
          <a:chOff x="0" y="0"/>
          <a:chExt cx="0" cy="0"/>
        </a:xfrm>
      </p:grpSpPr>
      <p:sp>
        <p:nvSpPr>
          <p:cNvPr id="899" name="Google Shape;899;p51: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00" name="Google Shape;900;p51: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4" name="Shape 904"/>
        <p:cNvGrpSpPr/>
        <p:nvPr/>
      </p:nvGrpSpPr>
      <p:grpSpPr>
        <a:xfrm>
          <a:off x="0" y="0"/>
          <a:ext cx="0" cy="0"/>
          <a:chOff x="0" y="0"/>
          <a:chExt cx="0" cy="0"/>
        </a:xfrm>
      </p:grpSpPr>
      <p:sp>
        <p:nvSpPr>
          <p:cNvPr id="905" name="Google Shape;905;p52: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06" name="Google Shape;906;p52: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1" name="Shape 911"/>
        <p:cNvGrpSpPr/>
        <p:nvPr/>
      </p:nvGrpSpPr>
      <p:grpSpPr>
        <a:xfrm>
          <a:off x="0" y="0"/>
          <a:ext cx="0" cy="0"/>
          <a:chOff x="0" y="0"/>
          <a:chExt cx="0" cy="0"/>
        </a:xfrm>
      </p:grpSpPr>
      <p:sp>
        <p:nvSpPr>
          <p:cNvPr id="912" name="Google Shape;912;p53: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13" name="Google Shape;913;p53: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8" name="Shape 918"/>
        <p:cNvGrpSpPr/>
        <p:nvPr/>
      </p:nvGrpSpPr>
      <p:grpSpPr>
        <a:xfrm>
          <a:off x="0" y="0"/>
          <a:ext cx="0" cy="0"/>
          <a:chOff x="0" y="0"/>
          <a:chExt cx="0" cy="0"/>
        </a:xfrm>
      </p:grpSpPr>
      <p:sp>
        <p:nvSpPr>
          <p:cNvPr id="919" name="Google Shape;919;p54: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20" name="Google Shape;920;p54: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8" name="Shape 928"/>
        <p:cNvGrpSpPr/>
        <p:nvPr/>
      </p:nvGrpSpPr>
      <p:grpSpPr>
        <a:xfrm>
          <a:off x="0" y="0"/>
          <a:ext cx="0" cy="0"/>
          <a:chOff x="0" y="0"/>
          <a:chExt cx="0" cy="0"/>
        </a:xfrm>
      </p:grpSpPr>
      <p:sp>
        <p:nvSpPr>
          <p:cNvPr id="929" name="Google Shape;929;p55: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30" name="Google Shape;930;p55: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5" name="Shape 935"/>
        <p:cNvGrpSpPr/>
        <p:nvPr/>
      </p:nvGrpSpPr>
      <p:grpSpPr>
        <a:xfrm>
          <a:off x="0" y="0"/>
          <a:ext cx="0" cy="0"/>
          <a:chOff x="0" y="0"/>
          <a:chExt cx="0" cy="0"/>
        </a:xfrm>
      </p:grpSpPr>
      <p:sp>
        <p:nvSpPr>
          <p:cNvPr id="936" name="Google Shape;936;p56: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37" name="Google Shape;937;p56: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1" name="Shape 941"/>
        <p:cNvGrpSpPr/>
        <p:nvPr/>
      </p:nvGrpSpPr>
      <p:grpSpPr>
        <a:xfrm>
          <a:off x="0" y="0"/>
          <a:ext cx="0" cy="0"/>
          <a:chOff x="0" y="0"/>
          <a:chExt cx="0" cy="0"/>
        </a:xfrm>
      </p:grpSpPr>
      <p:sp>
        <p:nvSpPr>
          <p:cNvPr id="942" name="Google Shape;942;p57: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43" name="Google Shape;943;p57: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8" name="Shape 948"/>
        <p:cNvGrpSpPr/>
        <p:nvPr/>
      </p:nvGrpSpPr>
      <p:grpSpPr>
        <a:xfrm>
          <a:off x="0" y="0"/>
          <a:ext cx="0" cy="0"/>
          <a:chOff x="0" y="0"/>
          <a:chExt cx="0" cy="0"/>
        </a:xfrm>
      </p:grpSpPr>
      <p:sp>
        <p:nvSpPr>
          <p:cNvPr id="949" name="Google Shape;949;p58: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50" name="Google Shape;950;p58: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4" name="Shape 954"/>
        <p:cNvGrpSpPr/>
        <p:nvPr/>
      </p:nvGrpSpPr>
      <p:grpSpPr>
        <a:xfrm>
          <a:off x="0" y="0"/>
          <a:ext cx="0" cy="0"/>
          <a:chOff x="0" y="0"/>
          <a:chExt cx="0" cy="0"/>
        </a:xfrm>
      </p:grpSpPr>
      <p:sp>
        <p:nvSpPr>
          <p:cNvPr id="955" name="Google Shape;955;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6" name="Google Shape;956;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8" name="Shape 968"/>
        <p:cNvGrpSpPr/>
        <p:nvPr/>
      </p:nvGrpSpPr>
      <p:grpSpPr>
        <a:xfrm>
          <a:off x="0" y="0"/>
          <a:ext cx="0" cy="0"/>
          <a:chOff x="0" y="0"/>
          <a:chExt cx="0" cy="0"/>
        </a:xfrm>
      </p:grpSpPr>
      <p:sp>
        <p:nvSpPr>
          <p:cNvPr id="969" name="Google Shape;969;p59: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0" name="Google Shape;970;p59: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71" name="Google Shape;971;p59: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6" name="Shape 976"/>
        <p:cNvGrpSpPr/>
        <p:nvPr/>
      </p:nvGrpSpPr>
      <p:grpSpPr>
        <a:xfrm>
          <a:off x="0" y="0"/>
          <a:ext cx="0" cy="0"/>
          <a:chOff x="0" y="0"/>
          <a:chExt cx="0" cy="0"/>
        </a:xfrm>
      </p:grpSpPr>
      <p:sp>
        <p:nvSpPr>
          <p:cNvPr id="977" name="Google Shape;977;p61: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8" name="Google Shape;978;p61: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79" name="Google Shape;979;p61: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brand Cover 2">
  <p:cSld name="Cobrand Cover 2">
    <p:bg>
      <p:bgPr>
        <a:solidFill>
          <a:srgbClr val="D8D8D8"/>
        </a:solidFill>
      </p:bgPr>
    </p:bg>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0" l="0" r="0" t="0"/>
          <a:stretch/>
        </p:blipFill>
        <p:spPr>
          <a:xfrm>
            <a:off x="0" y="-1"/>
            <a:ext cx="9144000" cy="6857999"/>
          </a:xfrm>
          <a:prstGeom prst="rect">
            <a:avLst/>
          </a:prstGeom>
          <a:noFill/>
          <a:ln>
            <a:noFill/>
          </a:ln>
        </p:spPr>
      </p:pic>
      <p:sp>
        <p:nvSpPr>
          <p:cNvPr id="12" name="Google Shape;12;p2"/>
          <p:cNvSpPr/>
          <p:nvPr/>
        </p:nvSpPr>
        <p:spPr>
          <a:xfrm>
            <a:off x="1" y="0"/>
            <a:ext cx="6575181" cy="6858000"/>
          </a:xfrm>
          <a:custGeom>
            <a:rect b="b" l="l" r="r" t="t"/>
            <a:pathLst>
              <a:path extrusionOk="0" h="10000" w="10000">
                <a:moveTo>
                  <a:pt x="10000" y="0"/>
                </a:moveTo>
                <a:lnTo>
                  <a:pt x="6349" y="10000"/>
                </a:lnTo>
                <a:lnTo>
                  <a:pt x="0" y="10000"/>
                </a:lnTo>
                <a:lnTo>
                  <a:pt x="0" y="0"/>
                </a:lnTo>
                <a:lnTo>
                  <a:pt x="10000" y="0"/>
                </a:lnTo>
                <a:close/>
              </a:path>
            </a:pathLst>
          </a:custGeom>
          <a:solidFill>
            <a:srgbClr val="00617F">
              <a:alpha val="74901"/>
            </a:srgbClr>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13" name="Google Shape;13;p2"/>
          <p:cNvSpPr txBox="1"/>
          <p:nvPr>
            <p:ph idx="1" type="body"/>
          </p:nvPr>
        </p:nvSpPr>
        <p:spPr>
          <a:xfrm>
            <a:off x="429286" y="2396493"/>
            <a:ext cx="4621896"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 name="Google Shape;14;p2"/>
          <p:cNvSpPr txBox="1"/>
          <p:nvPr>
            <p:ph type="title"/>
          </p:nvPr>
        </p:nvSpPr>
        <p:spPr>
          <a:xfrm>
            <a:off x="429286" y="1829466"/>
            <a:ext cx="4621896" cy="59092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
          <p:cNvSpPr txBox="1"/>
          <p:nvPr>
            <p:ph idx="2" type="body"/>
          </p:nvPr>
        </p:nvSpPr>
        <p:spPr>
          <a:xfrm>
            <a:off x="429286" y="2977507"/>
            <a:ext cx="1882770" cy="281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 name="Google Shape;16;p2"/>
          <p:cNvSpPr/>
          <p:nvPr/>
        </p:nvSpPr>
        <p:spPr>
          <a:xfrm>
            <a:off x="5949462" y="0"/>
            <a:ext cx="3200400" cy="6858000"/>
          </a:xfrm>
          <a:custGeom>
            <a:rect b="b" l="l" r="r" t="t"/>
            <a:pathLst>
              <a:path extrusionOk="0" h="6858000" w="3467100">
                <a:moveTo>
                  <a:pt x="2641600" y="0"/>
                </a:moveTo>
                <a:lnTo>
                  <a:pt x="3467100" y="0"/>
                </a:lnTo>
                <a:lnTo>
                  <a:pt x="3467100" y="6858000"/>
                </a:lnTo>
                <a:lnTo>
                  <a:pt x="0" y="6858000"/>
                </a:lnTo>
                <a:lnTo>
                  <a:pt x="264160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chemeClr val="dk1"/>
              </a:buClr>
              <a:buSzPts val="1000"/>
              <a:buFont typeface="Arial"/>
              <a:buNone/>
            </a:pPr>
            <a:r>
              <a:t/>
            </a:r>
            <a:endParaRPr sz="1000">
              <a:solidFill>
                <a:schemeClr val="lt1"/>
              </a:solidFill>
              <a:latin typeface="Arial"/>
              <a:ea typeface="Arial"/>
              <a:cs typeface="Arial"/>
              <a:sym typeface="Arial"/>
            </a:endParaRPr>
          </a:p>
        </p:txBody>
      </p:sp>
      <p:sp>
        <p:nvSpPr>
          <p:cNvPr id="17" name="Google Shape;17;p2"/>
          <p:cNvSpPr/>
          <p:nvPr/>
        </p:nvSpPr>
        <p:spPr>
          <a:xfrm>
            <a:off x="1179635" y="303213"/>
            <a:ext cx="7369419" cy="6056312"/>
          </a:xfrm>
          <a:custGeom>
            <a:rect b="b" l="l" r="r" t="t"/>
            <a:pathLst>
              <a:path extrusionOk="0" h="3815" w="5029">
                <a:moveTo>
                  <a:pt x="5029" y="0"/>
                </a:moveTo>
                <a:lnTo>
                  <a:pt x="0" y="0"/>
                </a:lnTo>
                <a:lnTo>
                  <a:pt x="0" y="3815"/>
                </a:lnTo>
                <a:lnTo>
                  <a:pt x="3570" y="3815"/>
                </a:lnTo>
              </a:path>
            </a:pathLst>
          </a:cu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18" name="Google Shape;18;p2"/>
          <p:cNvSpPr txBox="1"/>
          <p:nvPr>
            <p:ph idx="3" type="body"/>
          </p:nvPr>
        </p:nvSpPr>
        <p:spPr>
          <a:xfrm>
            <a:off x="6499274" y="5868785"/>
            <a:ext cx="2414329" cy="69692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10000"/>
              </a:lnSpc>
              <a:spcBef>
                <a:spcPts val="6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10000"/>
              </a:lnSpc>
              <a:spcBef>
                <a:spcPts val="6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lt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9" name="Google Shape;19;p2"/>
          <p:cNvPicPr preferRelativeResize="0"/>
          <p:nvPr/>
        </p:nvPicPr>
        <p:blipFill rotWithShape="1">
          <a:blip r:embed="rId3">
            <a:alphaModFix/>
          </a:blip>
          <a:srcRect b="0" l="0" r="0" t="0"/>
          <a:stretch/>
        </p:blipFill>
        <p:spPr>
          <a:xfrm>
            <a:off x="346777" y="709347"/>
            <a:ext cx="2506848" cy="83660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88" name="Shape 88"/>
        <p:cNvGrpSpPr/>
        <p:nvPr/>
      </p:nvGrpSpPr>
      <p:grpSpPr>
        <a:xfrm>
          <a:off x="0" y="0"/>
          <a:ext cx="0" cy="0"/>
          <a:chOff x="0" y="0"/>
          <a:chExt cx="0" cy="0"/>
        </a:xfrm>
      </p:grpSpPr>
      <p:sp>
        <p:nvSpPr>
          <p:cNvPr id="89" name="Google Shape;89;p13"/>
          <p:cNvSpPr txBox="1"/>
          <p:nvPr>
            <p:ph type="title"/>
          </p:nvPr>
        </p:nvSpPr>
        <p:spPr>
          <a:xfrm>
            <a:off x="332308" y="316800"/>
            <a:ext cx="8694491"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3"/>
          <p:cNvSpPr txBox="1"/>
          <p:nvPr>
            <p:ph idx="1" type="body"/>
          </p:nvPr>
        </p:nvSpPr>
        <p:spPr>
          <a:xfrm>
            <a:off x="332308" y="918000"/>
            <a:ext cx="7134646" cy="5248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dk2"/>
              </a:buClr>
              <a:buSzPts val="11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04800" lvl="4" marL="2286000" algn="l">
              <a:lnSpc>
                <a:spcPct val="100000"/>
              </a:lnSpc>
              <a:spcBef>
                <a:spcPts val="300"/>
              </a:spcBef>
              <a:spcAft>
                <a:spcPts val="0"/>
              </a:spcAft>
              <a:buSzPts val="1200"/>
              <a:buChar char="•"/>
              <a:defRPr/>
            </a:lvl5pPr>
            <a:lvl6pPr indent="-304800" lvl="5" marL="2743200" algn="l">
              <a:lnSpc>
                <a:spcPct val="100000"/>
              </a:lnSpc>
              <a:spcBef>
                <a:spcPts val="300"/>
              </a:spcBef>
              <a:spcAft>
                <a:spcPts val="0"/>
              </a:spcAft>
              <a:buSzPts val="1200"/>
              <a:buChar char="•"/>
              <a:defRPr/>
            </a:lvl6pPr>
            <a:lvl7pPr indent="-304800" lvl="6" marL="3200400" algn="l">
              <a:lnSpc>
                <a:spcPct val="100000"/>
              </a:lnSpc>
              <a:spcBef>
                <a:spcPts val="300"/>
              </a:spcBef>
              <a:spcAft>
                <a:spcPts val="0"/>
              </a:spcAft>
              <a:buSzPts val="12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 name="Google Shape;91;p13"/>
          <p:cNvSpPr txBox="1"/>
          <p:nvPr>
            <p:ph idx="2" type="body"/>
          </p:nvPr>
        </p:nvSpPr>
        <p:spPr>
          <a:xfrm>
            <a:off x="222646" y="-2396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2" name="Google Shape;92;p13"/>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93" name="Shape 93"/>
        <p:cNvGrpSpPr/>
        <p:nvPr/>
      </p:nvGrpSpPr>
      <p:grpSpPr>
        <a:xfrm>
          <a:off x="0" y="0"/>
          <a:ext cx="0" cy="0"/>
          <a:chOff x="0" y="0"/>
          <a:chExt cx="0" cy="0"/>
        </a:xfrm>
      </p:grpSpPr>
      <p:sp>
        <p:nvSpPr>
          <p:cNvPr id="94" name="Google Shape;94;p14"/>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4"/>
          <p:cNvSpPr txBox="1"/>
          <p:nvPr>
            <p:ph idx="1" type="body"/>
          </p:nvPr>
        </p:nvSpPr>
        <p:spPr>
          <a:xfrm>
            <a:off x="222646" y="-33870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 name="Google Shape;96;p14"/>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p:cSld name="2 col">
    <p:spTree>
      <p:nvGrpSpPr>
        <p:cNvPr id="97" name="Shape 97"/>
        <p:cNvGrpSpPr/>
        <p:nvPr/>
      </p:nvGrpSpPr>
      <p:grpSpPr>
        <a:xfrm>
          <a:off x="0" y="0"/>
          <a:ext cx="0" cy="0"/>
          <a:chOff x="0" y="0"/>
          <a:chExt cx="0" cy="0"/>
        </a:xfrm>
      </p:grpSpPr>
      <p:sp>
        <p:nvSpPr>
          <p:cNvPr id="98" name="Google Shape;98;p15"/>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5"/>
          <p:cNvSpPr txBox="1"/>
          <p:nvPr>
            <p:ph idx="1" type="body"/>
          </p:nvPr>
        </p:nvSpPr>
        <p:spPr>
          <a:xfrm>
            <a:off x="348933" y="918000"/>
            <a:ext cx="3901282" cy="5140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0" name="Google Shape;100;p15"/>
          <p:cNvSpPr txBox="1"/>
          <p:nvPr>
            <p:ph idx="2" type="body"/>
          </p:nvPr>
        </p:nvSpPr>
        <p:spPr>
          <a:xfrm>
            <a:off x="4901538" y="918000"/>
            <a:ext cx="4017600" cy="5108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1" name="Google Shape;101;p15"/>
          <p:cNvSpPr txBox="1"/>
          <p:nvPr>
            <p:ph idx="3" type="body"/>
          </p:nvPr>
        </p:nvSpPr>
        <p:spPr>
          <a:xfrm>
            <a:off x="222646" y="-31680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2" name="Google Shape;102;p15"/>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with line">
  <p:cSld name="2 col with line">
    <p:spTree>
      <p:nvGrpSpPr>
        <p:cNvPr id="103" name="Shape 103"/>
        <p:cNvGrpSpPr/>
        <p:nvPr/>
      </p:nvGrpSpPr>
      <p:grpSpPr>
        <a:xfrm>
          <a:off x="0" y="0"/>
          <a:ext cx="0" cy="0"/>
          <a:chOff x="0" y="0"/>
          <a:chExt cx="0" cy="0"/>
        </a:xfrm>
      </p:grpSpPr>
      <p:sp>
        <p:nvSpPr>
          <p:cNvPr id="104" name="Google Shape;104;p16"/>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6"/>
          <p:cNvSpPr txBox="1"/>
          <p:nvPr>
            <p:ph idx="1" type="body"/>
          </p:nvPr>
        </p:nvSpPr>
        <p:spPr>
          <a:xfrm>
            <a:off x="348933" y="918000"/>
            <a:ext cx="3901282" cy="5140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6" name="Google Shape;106;p16"/>
          <p:cNvSpPr txBox="1"/>
          <p:nvPr>
            <p:ph idx="2" type="body"/>
          </p:nvPr>
        </p:nvSpPr>
        <p:spPr>
          <a:xfrm>
            <a:off x="4901538" y="918000"/>
            <a:ext cx="4017600" cy="5108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7" name="Google Shape;107;p16"/>
          <p:cNvSpPr txBox="1"/>
          <p:nvPr>
            <p:ph idx="3" type="body"/>
          </p:nvPr>
        </p:nvSpPr>
        <p:spPr>
          <a:xfrm>
            <a:off x="222646" y="-41490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08" name="Google Shape;108;p16"/>
          <p:cNvCxnSpPr/>
          <p:nvPr/>
        </p:nvCxnSpPr>
        <p:spPr>
          <a:xfrm>
            <a:off x="4572000" y="965358"/>
            <a:ext cx="0" cy="5083200"/>
          </a:xfrm>
          <a:prstGeom prst="straightConnector1">
            <a:avLst/>
          </a:prstGeom>
          <a:noFill/>
          <a:ln cap="flat" cmpd="sng" w="9525">
            <a:solidFill>
              <a:schemeClr val="accent1"/>
            </a:solidFill>
            <a:prstDash val="solid"/>
            <a:round/>
            <a:headEnd len="sm" w="sm" type="none"/>
            <a:tailEnd len="sm" w="sm" type="none"/>
          </a:ln>
        </p:spPr>
      </p:cxnSp>
      <p:sp>
        <p:nvSpPr>
          <p:cNvPr id="109" name="Google Shape;109;p16"/>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blue">
  <p:cSld name="2 col blue">
    <p:spTree>
      <p:nvGrpSpPr>
        <p:cNvPr id="110" name="Shape 110"/>
        <p:cNvGrpSpPr/>
        <p:nvPr/>
      </p:nvGrpSpPr>
      <p:grpSpPr>
        <a:xfrm>
          <a:off x="0" y="0"/>
          <a:ext cx="0" cy="0"/>
          <a:chOff x="0" y="0"/>
          <a:chExt cx="0" cy="0"/>
        </a:xfrm>
      </p:grpSpPr>
      <p:sp>
        <p:nvSpPr>
          <p:cNvPr id="111" name="Google Shape;111;p17"/>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7"/>
          <p:cNvSpPr txBox="1"/>
          <p:nvPr>
            <p:ph idx="1" type="body"/>
          </p:nvPr>
        </p:nvSpPr>
        <p:spPr>
          <a:xfrm>
            <a:off x="348933" y="958677"/>
            <a:ext cx="3901282" cy="5097600"/>
          </a:xfrm>
          <a:prstGeom prst="rect">
            <a:avLst/>
          </a:prstGeom>
          <a:solidFill>
            <a:schemeClr val="dk2"/>
          </a:solidFill>
          <a:ln>
            <a:noFill/>
          </a:ln>
        </p:spPr>
        <p:txBody>
          <a:bodyPr anchorCtr="0" anchor="t" bIns="43200" lIns="90000" spcFirstLastPara="1" rIns="90000" wrap="square" tIns="4320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3" name="Google Shape;113;p17"/>
          <p:cNvSpPr txBox="1"/>
          <p:nvPr>
            <p:ph idx="2" type="body"/>
          </p:nvPr>
        </p:nvSpPr>
        <p:spPr>
          <a:xfrm>
            <a:off x="4901538" y="958677"/>
            <a:ext cx="4017600" cy="5097600"/>
          </a:xfrm>
          <a:prstGeom prst="rect">
            <a:avLst/>
          </a:prstGeom>
          <a:solidFill>
            <a:schemeClr val="dk2"/>
          </a:solidFill>
          <a:ln>
            <a:noFill/>
          </a:ln>
        </p:spPr>
        <p:txBody>
          <a:bodyPr anchorCtr="0" anchor="t" bIns="43200" lIns="90000" spcFirstLastPara="1" rIns="90000" wrap="square" tIns="4320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4" name="Google Shape;114;p17"/>
          <p:cNvSpPr txBox="1"/>
          <p:nvPr>
            <p:ph idx="3" type="body"/>
          </p:nvPr>
        </p:nvSpPr>
        <p:spPr>
          <a:xfrm>
            <a:off x="222646" y="-5063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15" name="Google Shape;115;p17"/>
          <p:cNvCxnSpPr/>
          <p:nvPr/>
        </p:nvCxnSpPr>
        <p:spPr>
          <a:xfrm>
            <a:off x="4565606" y="958677"/>
            <a:ext cx="0" cy="5083200"/>
          </a:xfrm>
          <a:prstGeom prst="straightConnector1">
            <a:avLst/>
          </a:prstGeom>
          <a:noFill/>
          <a:ln cap="flat" cmpd="sng" w="9525">
            <a:solidFill>
              <a:schemeClr val="accent1"/>
            </a:solidFill>
            <a:prstDash val="solid"/>
            <a:round/>
            <a:headEnd len="sm" w="sm" type="none"/>
            <a:tailEnd len="sm" w="sm" type="none"/>
          </a:ln>
        </p:spPr>
      </p:cxnSp>
      <p:sp>
        <p:nvSpPr>
          <p:cNvPr id="116" name="Google Shape;116;p17"/>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plain">
  <p:cSld name="2 col plain">
    <p:spTree>
      <p:nvGrpSpPr>
        <p:cNvPr id="117" name="Shape 117"/>
        <p:cNvGrpSpPr/>
        <p:nvPr/>
      </p:nvGrpSpPr>
      <p:grpSpPr>
        <a:xfrm>
          <a:off x="0" y="0"/>
          <a:ext cx="0" cy="0"/>
          <a:chOff x="0" y="0"/>
          <a:chExt cx="0" cy="0"/>
        </a:xfrm>
      </p:grpSpPr>
      <p:sp>
        <p:nvSpPr>
          <p:cNvPr id="118" name="Google Shape;118;p18"/>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8"/>
          <p:cNvSpPr txBox="1"/>
          <p:nvPr>
            <p:ph idx="1" type="body"/>
          </p:nvPr>
        </p:nvSpPr>
        <p:spPr>
          <a:xfrm>
            <a:off x="222646" y="-47586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20" name="Google Shape;120;p18"/>
          <p:cNvCxnSpPr/>
          <p:nvPr/>
        </p:nvCxnSpPr>
        <p:spPr>
          <a:xfrm>
            <a:off x="4572000" y="965358"/>
            <a:ext cx="0" cy="5083200"/>
          </a:xfrm>
          <a:prstGeom prst="straightConnector1">
            <a:avLst/>
          </a:prstGeom>
          <a:noFill/>
          <a:ln cap="flat" cmpd="sng" w="9525">
            <a:solidFill>
              <a:schemeClr val="accent1"/>
            </a:solidFill>
            <a:prstDash val="solid"/>
            <a:round/>
            <a:headEnd len="sm" w="sm" type="none"/>
            <a:tailEnd len="sm" w="sm" type="none"/>
          </a:ln>
        </p:spPr>
      </p:cxnSp>
      <p:sp>
        <p:nvSpPr>
          <p:cNvPr id="121" name="Google Shape;121;p18"/>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22" name="Shape 122"/>
        <p:cNvGrpSpPr/>
        <p:nvPr/>
      </p:nvGrpSpPr>
      <p:grpSpPr>
        <a:xfrm>
          <a:off x="0" y="0"/>
          <a:ext cx="0" cy="0"/>
          <a:chOff x="0" y="0"/>
          <a:chExt cx="0" cy="0"/>
        </a:xfrm>
      </p:grpSpPr>
      <p:sp>
        <p:nvSpPr>
          <p:cNvPr id="123" name="Google Shape;123;p19"/>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19"/>
          <p:cNvSpPr txBox="1"/>
          <p:nvPr>
            <p:ph idx="1" type="body"/>
          </p:nvPr>
        </p:nvSpPr>
        <p:spPr>
          <a:xfrm>
            <a:off x="348933" y="963613"/>
            <a:ext cx="2641836" cy="5137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5" name="Google Shape;125;p19"/>
          <p:cNvSpPr txBox="1"/>
          <p:nvPr>
            <p:ph idx="2" type="body"/>
          </p:nvPr>
        </p:nvSpPr>
        <p:spPr>
          <a:xfrm>
            <a:off x="3309795" y="963613"/>
            <a:ext cx="2641836" cy="5137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6" name="Google Shape;126;p19"/>
          <p:cNvSpPr txBox="1"/>
          <p:nvPr>
            <p:ph idx="3" type="body"/>
          </p:nvPr>
        </p:nvSpPr>
        <p:spPr>
          <a:xfrm>
            <a:off x="6277303" y="963613"/>
            <a:ext cx="2641836" cy="5137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7" name="Google Shape;127;p19"/>
          <p:cNvSpPr txBox="1"/>
          <p:nvPr>
            <p:ph idx="4" type="body"/>
          </p:nvPr>
        </p:nvSpPr>
        <p:spPr>
          <a:xfrm>
            <a:off x="222646" y="-5063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8" name="Google Shape;128;p19"/>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shaded">
  <p:cSld name="3 column shaded">
    <p:spTree>
      <p:nvGrpSpPr>
        <p:cNvPr id="129" name="Shape 129"/>
        <p:cNvGrpSpPr/>
        <p:nvPr/>
      </p:nvGrpSpPr>
      <p:grpSpPr>
        <a:xfrm>
          <a:off x="0" y="0"/>
          <a:ext cx="0" cy="0"/>
          <a:chOff x="0" y="0"/>
          <a:chExt cx="0" cy="0"/>
        </a:xfrm>
      </p:grpSpPr>
      <p:sp>
        <p:nvSpPr>
          <p:cNvPr id="130" name="Google Shape;130;p20"/>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0"/>
          <p:cNvSpPr txBox="1"/>
          <p:nvPr>
            <p:ph idx="1" type="body"/>
          </p:nvPr>
        </p:nvSpPr>
        <p:spPr>
          <a:xfrm>
            <a:off x="232615" y="963613"/>
            <a:ext cx="2758154" cy="5137200"/>
          </a:xfrm>
          <a:prstGeom prst="rect">
            <a:avLst/>
          </a:prstGeom>
          <a:solidFill>
            <a:schemeClr val="dk2"/>
          </a:solidFill>
          <a:ln>
            <a:noFill/>
          </a:ln>
        </p:spPr>
        <p:txBody>
          <a:bodyPr anchorCtr="0" anchor="t" bIns="43200" lIns="90000" spcFirstLastPara="1" rIns="90000" wrap="square" tIns="4320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32" name="Google Shape;132;p20"/>
          <p:cNvSpPr txBox="1"/>
          <p:nvPr>
            <p:ph idx="2" type="body"/>
          </p:nvPr>
        </p:nvSpPr>
        <p:spPr>
          <a:xfrm>
            <a:off x="3193477" y="963613"/>
            <a:ext cx="2758154" cy="5137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33" name="Google Shape;133;p20"/>
          <p:cNvSpPr txBox="1"/>
          <p:nvPr>
            <p:ph idx="3" type="body"/>
          </p:nvPr>
        </p:nvSpPr>
        <p:spPr>
          <a:xfrm>
            <a:off x="6160985" y="963613"/>
            <a:ext cx="2758154" cy="5137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4" name="Google Shape;134;p20"/>
          <p:cNvSpPr txBox="1"/>
          <p:nvPr>
            <p:ph idx="4" type="body"/>
          </p:nvPr>
        </p:nvSpPr>
        <p:spPr>
          <a:xfrm>
            <a:off x="222646" y="-5063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5" name="Google Shape;135;p20"/>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box">
  <p:cSld name="3 box">
    <p:spTree>
      <p:nvGrpSpPr>
        <p:cNvPr id="136" name="Shape 136"/>
        <p:cNvGrpSpPr/>
        <p:nvPr/>
      </p:nvGrpSpPr>
      <p:grpSpPr>
        <a:xfrm>
          <a:off x="0" y="0"/>
          <a:ext cx="0" cy="0"/>
          <a:chOff x="0" y="0"/>
          <a:chExt cx="0" cy="0"/>
        </a:xfrm>
      </p:grpSpPr>
      <p:sp>
        <p:nvSpPr>
          <p:cNvPr id="137" name="Google Shape;137;p21"/>
          <p:cNvSpPr txBox="1"/>
          <p:nvPr>
            <p:ph idx="1" type="body"/>
          </p:nvPr>
        </p:nvSpPr>
        <p:spPr>
          <a:xfrm>
            <a:off x="348933" y="916478"/>
            <a:ext cx="3901282"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38" name="Google Shape;138;p21"/>
          <p:cNvSpPr txBox="1"/>
          <p:nvPr>
            <p:ph idx="2" type="body"/>
          </p:nvPr>
        </p:nvSpPr>
        <p:spPr>
          <a:xfrm>
            <a:off x="4901538" y="916478"/>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39" name="Google Shape;139;p21"/>
          <p:cNvSpPr txBox="1"/>
          <p:nvPr>
            <p:ph idx="3" type="body"/>
          </p:nvPr>
        </p:nvSpPr>
        <p:spPr>
          <a:xfrm>
            <a:off x="348933" y="3670478"/>
            <a:ext cx="8578173"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0" name="Google Shape;140;p21"/>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21"/>
          <p:cNvSpPr txBox="1"/>
          <p:nvPr>
            <p:ph idx="4" type="body"/>
          </p:nvPr>
        </p:nvSpPr>
        <p:spPr>
          <a:xfrm>
            <a:off x="222646" y="-4682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2" name="Google Shape;142;p21"/>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box shaded">
  <p:cSld name="3 box shaded">
    <p:spTree>
      <p:nvGrpSpPr>
        <p:cNvPr id="143" name="Shape 143"/>
        <p:cNvGrpSpPr/>
        <p:nvPr/>
      </p:nvGrpSpPr>
      <p:grpSpPr>
        <a:xfrm>
          <a:off x="0" y="0"/>
          <a:ext cx="0" cy="0"/>
          <a:chOff x="0" y="0"/>
          <a:chExt cx="0" cy="0"/>
        </a:xfrm>
      </p:grpSpPr>
      <p:sp>
        <p:nvSpPr>
          <p:cNvPr id="144" name="Google Shape;144;p22"/>
          <p:cNvSpPr txBox="1"/>
          <p:nvPr>
            <p:ph idx="1" type="body"/>
          </p:nvPr>
        </p:nvSpPr>
        <p:spPr>
          <a:xfrm>
            <a:off x="348933" y="916478"/>
            <a:ext cx="3901282"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45" name="Google Shape;145;p22"/>
          <p:cNvSpPr txBox="1"/>
          <p:nvPr>
            <p:ph idx="2" type="body"/>
          </p:nvPr>
        </p:nvSpPr>
        <p:spPr>
          <a:xfrm>
            <a:off x="4901538" y="916478"/>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46" name="Google Shape;146;p22"/>
          <p:cNvSpPr txBox="1"/>
          <p:nvPr>
            <p:ph idx="3" type="body"/>
          </p:nvPr>
        </p:nvSpPr>
        <p:spPr>
          <a:xfrm>
            <a:off x="348933" y="3670478"/>
            <a:ext cx="8578173" cy="2386800"/>
          </a:xfrm>
          <a:prstGeom prst="rect">
            <a:avLst/>
          </a:prstGeom>
          <a:solidFill>
            <a:schemeClr val="dk2"/>
          </a:solidFill>
          <a:ln>
            <a:noFill/>
          </a:ln>
        </p:spPr>
        <p:txBody>
          <a:bodyPr anchorCtr="0" anchor="t" bIns="46800" lIns="90000" spcFirstLastPara="1" rIns="90000" wrap="square" tIns="4680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7" name="Google Shape;147;p22"/>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22"/>
          <p:cNvSpPr txBox="1"/>
          <p:nvPr>
            <p:ph idx="4" type="body"/>
          </p:nvPr>
        </p:nvSpPr>
        <p:spPr>
          <a:xfrm>
            <a:off x="222646" y="-4682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9" name="Google Shape;149;p22"/>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1">
  <p:cSld name="Cover 1">
    <p:spTree>
      <p:nvGrpSpPr>
        <p:cNvPr id="20" name="Shape 20"/>
        <p:cNvGrpSpPr/>
        <p:nvPr/>
      </p:nvGrpSpPr>
      <p:grpSpPr>
        <a:xfrm>
          <a:off x="0" y="0"/>
          <a:ext cx="0" cy="0"/>
          <a:chOff x="0" y="0"/>
          <a:chExt cx="0" cy="0"/>
        </a:xfrm>
      </p:grpSpPr>
      <p:sp>
        <p:nvSpPr>
          <p:cNvPr id="21" name="Google Shape;21;p3"/>
          <p:cNvSpPr/>
          <p:nvPr/>
        </p:nvSpPr>
        <p:spPr>
          <a:xfrm>
            <a:off x="0" y="-1774"/>
            <a:ext cx="8347085" cy="6859774"/>
          </a:xfrm>
          <a:custGeom>
            <a:rect b="b" l="l" r="r" t="t"/>
            <a:pathLst>
              <a:path extrusionOk="0" h="3815" w="5029">
                <a:moveTo>
                  <a:pt x="5029" y="0"/>
                </a:moveTo>
                <a:lnTo>
                  <a:pt x="0" y="0"/>
                </a:lnTo>
                <a:lnTo>
                  <a:pt x="0" y="3815"/>
                </a:lnTo>
                <a:lnTo>
                  <a:pt x="3570" y="3815"/>
                </a:lnTo>
                <a:lnTo>
                  <a:pt x="5029" y="0"/>
                </a:lnTo>
                <a:close/>
              </a:path>
            </a:pathLst>
          </a:custGeom>
          <a:solidFill>
            <a:srgbClr val="00617F"/>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22" name="Google Shape;22;p3"/>
          <p:cNvSpPr txBox="1"/>
          <p:nvPr>
            <p:ph idx="1" type="body"/>
          </p:nvPr>
        </p:nvSpPr>
        <p:spPr>
          <a:xfrm>
            <a:off x="429286" y="2396493"/>
            <a:ext cx="6069988"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 name="Google Shape;23;p3"/>
          <p:cNvSpPr txBox="1"/>
          <p:nvPr>
            <p:ph type="title"/>
          </p:nvPr>
        </p:nvSpPr>
        <p:spPr>
          <a:xfrm>
            <a:off x="429286" y="1829466"/>
            <a:ext cx="6069988" cy="59092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3"/>
          <p:cNvSpPr txBox="1"/>
          <p:nvPr>
            <p:ph idx="2" type="body"/>
          </p:nvPr>
        </p:nvSpPr>
        <p:spPr>
          <a:xfrm>
            <a:off x="429286" y="2977507"/>
            <a:ext cx="1882770" cy="281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25" name="Google Shape;25;p3"/>
          <p:cNvPicPr preferRelativeResize="0"/>
          <p:nvPr/>
        </p:nvPicPr>
        <p:blipFill rotWithShape="1">
          <a:blip r:embed="rId2">
            <a:alphaModFix/>
          </a:blip>
          <a:srcRect b="0" l="0" r="0" t="0"/>
          <a:stretch/>
        </p:blipFill>
        <p:spPr>
          <a:xfrm>
            <a:off x="6426757" y="5735782"/>
            <a:ext cx="2486846" cy="82993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box">
  <p:cSld name="4 box">
    <p:spTree>
      <p:nvGrpSpPr>
        <p:cNvPr id="150" name="Shape 150"/>
        <p:cNvGrpSpPr/>
        <p:nvPr/>
      </p:nvGrpSpPr>
      <p:grpSpPr>
        <a:xfrm>
          <a:off x="0" y="0"/>
          <a:ext cx="0" cy="0"/>
          <a:chOff x="0" y="0"/>
          <a:chExt cx="0" cy="0"/>
        </a:xfrm>
      </p:grpSpPr>
      <p:sp>
        <p:nvSpPr>
          <p:cNvPr id="151" name="Google Shape;151;p23"/>
          <p:cNvSpPr txBox="1"/>
          <p:nvPr>
            <p:ph idx="1" type="body"/>
          </p:nvPr>
        </p:nvSpPr>
        <p:spPr>
          <a:xfrm>
            <a:off x="348933" y="916478"/>
            <a:ext cx="3901282"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52" name="Google Shape;152;p23"/>
          <p:cNvSpPr txBox="1"/>
          <p:nvPr>
            <p:ph idx="2" type="body"/>
          </p:nvPr>
        </p:nvSpPr>
        <p:spPr>
          <a:xfrm>
            <a:off x="4901538" y="916478"/>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53" name="Google Shape;153;p23"/>
          <p:cNvSpPr txBox="1"/>
          <p:nvPr>
            <p:ph idx="3" type="body"/>
          </p:nvPr>
        </p:nvSpPr>
        <p:spPr>
          <a:xfrm>
            <a:off x="348933" y="3670478"/>
            <a:ext cx="3901282"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4" name="Google Shape;154;p23"/>
          <p:cNvSpPr txBox="1"/>
          <p:nvPr>
            <p:ph idx="4" type="body"/>
          </p:nvPr>
        </p:nvSpPr>
        <p:spPr>
          <a:xfrm>
            <a:off x="4901538" y="3670478"/>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5" name="Google Shape;155;p23"/>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23"/>
          <p:cNvSpPr txBox="1"/>
          <p:nvPr>
            <p:ph idx="5" type="body"/>
          </p:nvPr>
        </p:nvSpPr>
        <p:spPr>
          <a:xfrm>
            <a:off x="222646" y="-4682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7" name="Google Shape;157;p23"/>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box blue">
  <p:cSld name="4 box blue">
    <p:spTree>
      <p:nvGrpSpPr>
        <p:cNvPr id="158" name="Shape 158"/>
        <p:cNvGrpSpPr/>
        <p:nvPr/>
      </p:nvGrpSpPr>
      <p:grpSpPr>
        <a:xfrm>
          <a:off x="0" y="0"/>
          <a:ext cx="0" cy="0"/>
          <a:chOff x="0" y="0"/>
          <a:chExt cx="0" cy="0"/>
        </a:xfrm>
      </p:grpSpPr>
      <p:sp>
        <p:nvSpPr>
          <p:cNvPr id="159" name="Google Shape;159;p24"/>
          <p:cNvSpPr txBox="1"/>
          <p:nvPr>
            <p:ph idx="1" type="body"/>
          </p:nvPr>
        </p:nvSpPr>
        <p:spPr>
          <a:xfrm>
            <a:off x="348933" y="963613"/>
            <a:ext cx="3901282" cy="2386800"/>
          </a:xfrm>
          <a:prstGeom prst="rect">
            <a:avLst/>
          </a:prstGeom>
          <a:solidFill>
            <a:schemeClr val="dk2"/>
          </a:solidFill>
          <a:ln>
            <a:noFill/>
          </a:ln>
        </p:spPr>
        <p:txBody>
          <a:bodyPr anchorCtr="0" anchor="t" bIns="43200" lIns="90000" spcFirstLastPara="1" rIns="90000" wrap="square" tIns="4320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0" name="Google Shape;160;p24"/>
          <p:cNvSpPr txBox="1"/>
          <p:nvPr>
            <p:ph idx="2" type="body"/>
          </p:nvPr>
        </p:nvSpPr>
        <p:spPr>
          <a:xfrm>
            <a:off x="4901538" y="963613"/>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1" name="Google Shape;161;p24"/>
          <p:cNvSpPr txBox="1"/>
          <p:nvPr>
            <p:ph idx="3" type="body"/>
          </p:nvPr>
        </p:nvSpPr>
        <p:spPr>
          <a:xfrm>
            <a:off x="348933" y="3717613"/>
            <a:ext cx="3901282"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2" name="Google Shape;162;p24"/>
          <p:cNvSpPr txBox="1"/>
          <p:nvPr>
            <p:ph idx="4" type="body"/>
          </p:nvPr>
        </p:nvSpPr>
        <p:spPr>
          <a:xfrm>
            <a:off x="4901538" y="3717613"/>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3" name="Google Shape;163;p24"/>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24"/>
          <p:cNvSpPr txBox="1"/>
          <p:nvPr>
            <p:ph idx="5" type="body"/>
          </p:nvPr>
        </p:nvSpPr>
        <p:spPr>
          <a:xfrm>
            <a:off x="222646" y="-49110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5" name="Google Shape;165;p24"/>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ird left">
  <p:cSld name="Third left">
    <p:spTree>
      <p:nvGrpSpPr>
        <p:cNvPr id="166" name="Shape 166"/>
        <p:cNvGrpSpPr/>
        <p:nvPr/>
      </p:nvGrpSpPr>
      <p:grpSpPr>
        <a:xfrm>
          <a:off x="0" y="0"/>
          <a:ext cx="0" cy="0"/>
          <a:chOff x="0" y="0"/>
          <a:chExt cx="0" cy="0"/>
        </a:xfrm>
      </p:grpSpPr>
      <p:sp>
        <p:nvSpPr>
          <p:cNvPr id="167" name="Google Shape;167;p25"/>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25"/>
          <p:cNvSpPr txBox="1"/>
          <p:nvPr>
            <p:ph idx="1" type="body"/>
          </p:nvPr>
        </p:nvSpPr>
        <p:spPr>
          <a:xfrm>
            <a:off x="348933" y="918000"/>
            <a:ext cx="5625959" cy="5148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9" name="Google Shape;169;p25"/>
          <p:cNvSpPr txBox="1"/>
          <p:nvPr>
            <p:ph idx="2" type="body"/>
          </p:nvPr>
        </p:nvSpPr>
        <p:spPr>
          <a:xfrm>
            <a:off x="6167631" y="918000"/>
            <a:ext cx="2748185" cy="2347200"/>
          </a:xfrm>
          <a:prstGeom prst="rect">
            <a:avLst/>
          </a:prstGeom>
          <a:solidFill>
            <a:schemeClr val="dk2"/>
          </a:solidFill>
          <a:ln>
            <a:noFill/>
          </a:ln>
        </p:spPr>
        <p:txBody>
          <a:bodyPr anchorCtr="0" anchor="t" bIns="43200" lIns="90000" spcFirstLastPara="1" rIns="0" wrap="square" tIns="4320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70" name="Google Shape;170;p25"/>
          <p:cNvSpPr txBox="1"/>
          <p:nvPr>
            <p:ph idx="3" type="body"/>
          </p:nvPr>
        </p:nvSpPr>
        <p:spPr>
          <a:xfrm>
            <a:off x="222646" y="-59016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1" name="Google Shape;171;p25"/>
          <p:cNvSpPr txBox="1"/>
          <p:nvPr>
            <p:ph idx="4" type="body"/>
          </p:nvPr>
        </p:nvSpPr>
        <p:spPr>
          <a:xfrm>
            <a:off x="6167631" y="3714013"/>
            <a:ext cx="2748185" cy="2347200"/>
          </a:xfrm>
          <a:prstGeom prst="rect">
            <a:avLst/>
          </a:prstGeom>
          <a:solidFill>
            <a:schemeClr val="dk2"/>
          </a:solidFill>
          <a:ln>
            <a:noFill/>
          </a:ln>
        </p:spPr>
        <p:txBody>
          <a:bodyPr anchorCtr="0" anchor="t" bIns="43200" lIns="90000" spcFirstLastPara="1" rIns="0" wrap="square" tIns="4320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2" name="Google Shape;172;p25"/>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ird right">
  <p:cSld name="Third right">
    <p:spTree>
      <p:nvGrpSpPr>
        <p:cNvPr id="173" name="Shape 173"/>
        <p:cNvGrpSpPr/>
        <p:nvPr/>
      </p:nvGrpSpPr>
      <p:grpSpPr>
        <a:xfrm>
          <a:off x="0" y="0"/>
          <a:ext cx="0" cy="0"/>
          <a:chOff x="0" y="0"/>
          <a:chExt cx="0" cy="0"/>
        </a:xfrm>
      </p:grpSpPr>
      <p:sp>
        <p:nvSpPr>
          <p:cNvPr id="174" name="Google Shape;174;p26"/>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26"/>
          <p:cNvSpPr txBox="1"/>
          <p:nvPr>
            <p:ph idx="1" type="body"/>
          </p:nvPr>
        </p:nvSpPr>
        <p:spPr>
          <a:xfrm>
            <a:off x="3426552" y="924013"/>
            <a:ext cx="5499233" cy="5144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76" name="Google Shape;176;p26"/>
          <p:cNvSpPr txBox="1"/>
          <p:nvPr>
            <p:ph idx="2" type="body"/>
          </p:nvPr>
        </p:nvSpPr>
        <p:spPr>
          <a:xfrm>
            <a:off x="348933" y="924013"/>
            <a:ext cx="2631867" cy="2347200"/>
          </a:xfrm>
          <a:prstGeom prst="rect">
            <a:avLst/>
          </a:prstGeom>
          <a:solidFill>
            <a:schemeClr val="dk2"/>
          </a:solidFill>
          <a:ln>
            <a:noFill/>
          </a:ln>
        </p:spPr>
        <p:txBody>
          <a:bodyPr anchorCtr="0" anchor="t" bIns="43200" lIns="90000" spcFirstLastPara="1" rIns="90000" wrap="square" tIns="4320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77" name="Google Shape;177;p26"/>
          <p:cNvSpPr txBox="1"/>
          <p:nvPr>
            <p:ph idx="3" type="body"/>
          </p:nvPr>
        </p:nvSpPr>
        <p:spPr>
          <a:xfrm>
            <a:off x="348933" y="3714013"/>
            <a:ext cx="2631867" cy="2347200"/>
          </a:xfrm>
          <a:prstGeom prst="rect">
            <a:avLst/>
          </a:prstGeom>
          <a:solidFill>
            <a:schemeClr val="dk2"/>
          </a:solidFill>
          <a:ln>
            <a:noFill/>
          </a:ln>
        </p:spPr>
        <p:txBody>
          <a:bodyPr anchorCtr="0" anchor="t" bIns="43200" lIns="90000" spcFirstLastPara="1" rIns="90000" wrap="square" tIns="4320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8" name="Google Shape;178;p26"/>
          <p:cNvSpPr txBox="1"/>
          <p:nvPr>
            <p:ph idx="4" type="body"/>
          </p:nvPr>
        </p:nvSpPr>
        <p:spPr>
          <a:xfrm>
            <a:off x="222646" y="-4682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9" name="Google Shape;179;p26"/>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4" name="Shape 184"/>
        <p:cNvGrpSpPr/>
        <p:nvPr/>
      </p:nvGrpSpPr>
      <p:grpSpPr>
        <a:xfrm>
          <a:off x="0" y="0"/>
          <a:ext cx="0" cy="0"/>
          <a:chOff x="0" y="0"/>
          <a:chExt cx="0" cy="0"/>
        </a:xfrm>
      </p:grpSpPr>
      <p:sp>
        <p:nvSpPr>
          <p:cNvPr id="185" name="Google Shape;185;p2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86" name="Shape 186"/>
        <p:cNvGrpSpPr/>
        <p:nvPr/>
      </p:nvGrpSpPr>
      <p:grpSpPr>
        <a:xfrm>
          <a:off x="0" y="0"/>
          <a:ext cx="0" cy="0"/>
          <a:chOff x="0" y="0"/>
          <a:chExt cx="0" cy="0"/>
        </a:xfrm>
      </p:grpSpPr>
      <p:cxnSp>
        <p:nvCxnSpPr>
          <p:cNvPr id="187" name="Google Shape;187;p29"/>
          <p:cNvCxnSpPr/>
          <p:nvPr/>
        </p:nvCxnSpPr>
        <p:spPr>
          <a:xfrm>
            <a:off x="4278300" y="3668217"/>
            <a:ext cx="587400" cy="0"/>
          </a:xfrm>
          <a:prstGeom prst="straightConnector1">
            <a:avLst/>
          </a:prstGeom>
          <a:noFill/>
          <a:ln cap="flat" cmpd="sng" w="76200">
            <a:solidFill>
              <a:schemeClr val="dk1"/>
            </a:solidFill>
            <a:prstDash val="solid"/>
            <a:round/>
            <a:headEnd len="sm" w="sm" type="none"/>
            <a:tailEnd len="sm" w="sm" type="none"/>
          </a:ln>
        </p:spPr>
      </p:cxnSp>
      <p:sp>
        <p:nvSpPr>
          <p:cNvPr id="188" name="Google Shape;188;p29"/>
          <p:cNvSpPr txBox="1"/>
          <p:nvPr>
            <p:ph type="ctrTitle"/>
          </p:nvPr>
        </p:nvSpPr>
        <p:spPr>
          <a:xfrm>
            <a:off x="311700" y="794633"/>
            <a:ext cx="8520600" cy="2610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89" name="Google Shape;189;p29"/>
          <p:cNvSpPr txBox="1"/>
          <p:nvPr>
            <p:ph idx="1" type="subTitle"/>
          </p:nvPr>
        </p:nvSpPr>
        <p:spPr>
          <a:xfrm>
            <a:off x="311700" y="4221097"/>
            <a:ext cx="8520600" cy="97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90" name="Google Shape;190;p29"/>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1" name="Shape 191"/>
        <p:cNvGrpSpPr/>
        <p:nvPr/>
      </p:nvGrpSpPr>
      <p:grpSpPr>
        <a:xfrm>
          <a:off x="0" y="0"/>
          <a:ext cx="0" cy="0"/>
          <a:chOff x="0" y="0"/>
          <a:chExt cx="0" cy="0"/>
        </a:xfrm>
      </p:grpSpPr>
      <p:sp>
        <p:nvSpPr>
          <p:cNvPr id="192" name="Google Shape;192;p30"/>
          <p:cNvSpPr txBox="1"/>
          <p:nvPr>
            <p:ph type="title"/>
          </p:nvPr>
        </p:nvSpPr>
        <p:spPr>
          <a:xfrm>
            <a:off x="311700" y="3307400"/>
            <a:ext cx="8114400" cy="326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193" name="Google Shape;193;p3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4" name="Shape 194"/>
        <p:cNvGrpSpPr/>
        <p:nvPr/>
      </p:nvGrpSpPr>
      <p:grpSpPr>
        <a:xfrm>
          <a:off x="0" y="0"/>
          <a:ext cx="0" cy="0"/>
          <a:chOff x="0" y="0"/>
          <a:chExt cx="0" cy="0"/>
        </a:xfrm>
      </p:grpSpPr>
      <p:sp>
        <p:nvSpPr>
          <p:cNvPr id="195" name="Google Shape;195;p31"/>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6" name="Google Shape;196;p3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7" name="Google Shape;197;p31"/>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98" name="Shape 198"/>
        <p:cNvGrpSpPr/>
        <p:nvPr/>
      </p:nvGrpSpPr>
      <p:grpSpPr>
        <a:xfrm>
          <a:off x="0" y="0"/>
          <a:ext cx="0" cy="0"/>
          <a:chOff x="0" y="0"/>
          <a:chExt cx="0" cy="0"/>
        </a:xfrm>
      </p:grpSpPr>
      <p:sp>
        <p:nvSpPr>
          <p:cNvPr id="199" name="Google Shape;199;p32"/>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0" name="Google Shape;200;p32"/>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1" name="Google Shape;201;p32"/>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2" name="Google Shape;202;p32"/>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3" name="Shape 203"/>
        <p:cNvGrpSpPr/>
        <p:nvPr/>
      </p:nvGrpSpPr>
      <p:grpSpPr>
        <a:xfrm>
          <a:off x="0" y="0"/>
          <a:ext cx="0" cy="0"/>
          <a:chOff x="0" y="0"/>
          <a:chExt cx="0" cy="0"/>
        </a:xfrm>
      </p:grpSpPr>
      <p:sp>
        <p:nvSpPr>
          <p:cNvPr id="204" name="Google Shape;204;p33"/>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5" name="Google Shape;205;p3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brand Cover 1">
  <p:cSld name="Cobrand Cover 1">
    <p:spTree>
      <p:nvGrpSpPr>
        <p:cNvPr id="26" name="Shape 26"/>
        <p:cNvGrpSpPr/>
        <p:nvPr/>
      </p:nvGrpSpPr>
      <p:grpSpPr>
        <a:xfrm>
          <a:off x="0" y="0"/>
          <a:ext cx="0" cy="0"/>
          <a:chOff x="0" y="0"/>
          <a:chExt cx="0" cy="0"/>
        </a:xfrm>
      </p:grpSpPr>
      <p:sp>
        <p:nvSpPr>
          <p:cNvPr id="27" name="Google Shape;27;p4"/>
          <p:cNvSpPr/>
          <p:nvPr/>
        </p:nvSpPr>
        <p:spPr>
          <a:xfrm>
            <a:off x="0" y="-1774"/>
            <a:ext cx="8347085" cy="6859774"/>
          </a:xfrm>
          <a:custGeom>
            <a:rect b="b" l="l" r="r" t="t"/>
            <a:pathLst>
              <a:path extrusionOk="0" h="3815" w="5029">
                <a:moveTo>
                  <a:pt x="5029" y="0"/>
                </a:moveTo>
                <a:lnTo>
                  <a:pt x="0" y="0"/>
                </a:lnTo>
                <a:lnTo>
                  <a:pt x="0" y="3815"/>
                </a:lnTo>
                <a:lnTo>
                  <a:pt x="3570" y="3815"/>
                </a:lnTo>
                <a:lnTo>
                  <a:pt x="5029" y="0"/>
                </a:lnTo>
                <a:close/>
              </a:path>
            </a:pathLst>
          </a:custGeom>
          <a:solidFill>
            <a:srgbClr val="00617F"/>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28" name="Google Shape;28;p4"/>
          <p:cNvSpPr txBox="1"/>
          <p:nvPr>
            <p:ph idx="1" type="body"/>
          </p:nvPr>
        </p:nvSpPr>
        <p:spPr>
          <a:xfrm>
            <a:off x="429286" y="2396493"/>
            <a:ext cx="6069988"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 name="Google Shape;29;p4"/>
          <p:cNvSpPr txBox="1"/>
          <p:nvPr>
            <p:ph type="title"/>
          </p:nvPr>
        </p:nvSpPr>
        <p:spPr>
          <a:xfrm>
            <a:off x="429286" y="1829466"/>
            <a:ext cx="6069988" cy="59092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4"/>
          <p:cNvSpPr txBox="1"/>
          <p:nvPr>
            <p:ph idx="2" type="body"/>
          </p:nvPr>
        </p:nvSpPr>
        <p:spPr>
          <a:xfrm>
            <a:off x="429286" y="2977507"/>
            <a:ext cx="1882770" cy="281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 name="Google Shape;31;p4"/>
          <p:cNvSpPr txBox="1"/>
          <p:nvPr>
            <p:ph idx="3" type="body"/>
          </p:nvPr>
        </p:nvSpPr>
        <p:spPr>
          <a:xfrm>
            <a:off x="6499274" y="5868785"/>
            <a:ext cx="2414329" cy="69692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10000"/>
              </a:lnSpc>
              <a:spcBef>
                <a:spcPts val="6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10000"/>
              </a:lnSpc>
              <a:spcBef>
                <a:spcPts val="6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lt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32" name="Google Shape;32;p4"/>
          <p:cNvPicPr preferRelativeResize="0"/>
          <p:nvPr/>
        </p:nvPicPr>
        <p:blipFill rotWithShape="1">
          <a:blip r:embed="rId2">
            <a:alphaModFix/>
          </a:blip>
          <a:srcRect b="0" l="0" r="0" t="0"/>
          <a:stretch/>
        </p:blipFill>
        <p:spPr>
          <a:xfrm>
            <a:off x="346777" y="709347"/>
            <a:ext cx="2506848" cy="83660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206" name="Shape 206"/>
        <p:cNvGrpSpPr/>
        <p:nvPr/>
      </p:nvGrpSpPr>
      <p:grpSpPr>
        <a:xfrm>
          <a:off x="0" y="0"/>
          <a:ext cx="0" cy="0"/>
          <a:chOff x="0" y="0"/>
          <a:chExt cx="0" cy="0"/>
        </a:xfrm>
      </p:grpSpPr>
      <p:sp>
        <p:nvSpPr>
          <p:cNvPr id="207" name="Google Shape;207;p34"/>
          <p:cNvSpPr txBox="1"/>
          <p:nvPr>
            <p:ph type="title"/>
          </p:nvPr>
        </p:nvSpPr>
        <p:spPr>
          <a:xfrm>
            <a:off x="311700" y="842400"/>
            <a:ext cx="2808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08" name="Google Shape;208;p34"/>
          <p:cNvSpPr txBox="1"/>
          <p:nvPr>
            <p:ph idx="1" type="body"/>
          </p:nvPr>
        </p:nvSpPr>
        <p:spPr>
          <a:xfrm>
            <a:off x="311700" y="1987833"/>
            <a:ext cx="2808000" cy="4104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9" name="Google Shape;209;p34"/>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210" name="Shape 210"/>
        <p:cNvGrpSpPr/>
        <p:nvPr/>
      </p:nvGrpSpPr>
      <p:grpSpPr>
        <a:xfrm>
          <a:off x="0" y="0"/>
          <a:ext cx="0" cy="0"/>
          <a:chOff x="0" y="0"/>
          <a:chExt cx="0" cy="0"/>
        </a:xfrm>
      </p:grpSpPr>
      <p:sp>
        <p:nvSpPr>
          <p:cNvPr id="211" name="Google Shape;211;p35"/>
          <p:cNvSpPr txBox="1"/>
          <p:nvPr>
            <p:ph type="title"/>
          </p:nvPr>
        </p:nvSpPr>
        <p:spPr>
          <a:xfrm>
            <a:off x="490250" y="701800"/>
            <a:ext cx="56838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12" name="Google Shape;212;p35"/>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213" name="Shape 213"/>
        <p:cNvGrpSpPr/>
        <p:nvPr/>
      </p:nvGrpSpPr>
      <p:grpSpPr>
        <a:xfrm>
          <a:off x="0" y="0"/>
          <a:ext cx="0" cy="0"/>
          <a:chOff x="0" y="0"/>
          <a:chExt cx="0" cy="0"/>
        </a:xfrm>
      </p:grpSpPr>
      <p:sp>
        <p:nvSpPr>
          <p:cNvPr id="214" name="Google Shape;214;p36"/>
          <p:cNvSpPr/>
          <p:nvPr/>
        </p:nvSpPr>
        <p:spPr>
          <a:xfrm>
            <a:off x="4572000" y="1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cxnSp>
        <p:nvCxnSpPr>
          <p:cNvPr id="215" name="Google Shape;215;p36"/>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216" name="Google Shape;216;p36"/>
          <p:cNvSpPr txBox="1"/>
          <p:nvPr>
            <p:ph type="title"/>
          </p:nvPr>
        </p:nvSpPr>
        <p:spPr>
          <a:xfrm>
            <a:off x="265500" y="1834132"/>
            <a:ext cx="4045200" cy="2069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217" name="Google Shape;217;p36"/>
          <p:cNvSpPr txBox="1"/>
          <p:nvPr>
            <p:ph idx="1" type="subTitle"/>
          </p:nvPr>
        </p:nvSpPr>
        <p:spPr>
          <a:xfrm>
            <a:off x="265500" y="3974833"/>
            <a:ext cx="4045200" cy="179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18" name="Google Shape;218;p36"/>
          <p:cNvSpPr txBox="1"/>
          <p:nvPr>
            <p:ph idx="2" type="body"/>
          </p:nvPr>
        </p:nvSpPr>
        <p:spPr>
          <a:xfrm>
            <a:off x="4939500" y="965600"/>
            <a:ext cx="3837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19" name="Google Shape;219;p3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220" name="Shape 220"/>
        <p:cNvGrpSpPr/>
        <p:nvPr/>
      </p:nvGrpSpPr>
      <p:grpSpPr>
        <a:xfrm>
          <a:off x="0" y="0"/>
          <a:ext cx="0" cy="0"/>
          <a:chOff x="0" y="0"/>
          <a:chExt cx="0" cy="0"/>
        </a:xfrm>
      </p:grpSpPr>
      <p:sp>
        <p:nvSpPr>
          <p:cNvPr id="221" name="Google Shape;221;p37"/>
          <p:cNvSpPr txBox="1"/>
          <p:nvPr>
            <p:ph idx="1" type="body"/>
          </p:nvPr>
        </p:nvSpPr>
        <p:spPr>
          <a:xfrm>
            <a:off x="319500" y="5644967"/>
            <a:ext cx="5998800" cy="7984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2" name="Google Shape;222;p3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223" name="Shape 223"/>
        <p:cNvGrpSpPr/>
        <p:nvPr/>
      </p:nvGrpSpPr>
      <p:grpSpPr>
        <a:xfrm>
          <a:off x="0" y="0"/>
          <a:ext cx="0" cy="0"/>
          <a:chOff x="0" y="0"/>
          <a:chExt cx="0" cy="0"/>
        </a:xfrm>
      </p:grpSpPr>
      <p:sp>
        <p:nvSpPr>
          <p:cNvPr id="224" name="Google Shape;224;p38"/>
          <p:cNvSpPr txBox="1"/>
          <p:nvPr>
            <p:ph type="title"/>
          </p:nvPr>
        </p:nvSpPr>
        <p:spPr>
          <a:xfrm>
            <a:off x="311700" y="1557233"/>
            <a:ext cx="8520600" cy="2640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p:txBody>
      </p:sp>
      <p:sp>
        <p:nvSpPr>
          <p:cNvPr id="225" name="Google Shape;225;p38"/>
          <p:cNvSpPr txBox="1"/>
          <p:nvPr>
            <p:ph idx="1" type="body"/>
          </p:nvPr>
        </p:nvSpPr>
        <p:spPr>
          <a:xfrm>
            <a:off x="311700" y="4299000"/>
            <a:ext cx="8520600" cy="1428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26" name="Google Shape;226;p3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5" name="Shape 235"/>
        <p:cNvGrpSpPr/>
        <p:nvPr/>
      </p:nvGrpSpPr>
      <p:grpSpPr>
        <a:xfrm>
          <a:off x="0" y="0"/>
          <a:ext cx="0" cy="0"/>
          <a:chOff x="0" y="0"/>
          <a:chExt cx="0" cy="0"/>
        </a:xfrm>
      </p:grpSpPr>
      <p:sp>
        <p:nvSpPr>
          <p:cNvPr id="236" name="Google Shape;236;p40"/>
          <p:cNvSpPr txBox="1"/>
          <p:nvPr>
            <p:ph type="title"/>
          </p:nvPr>
        </p:nvSpPr>
        <p:spPr>
          <a:xfrm>
            <a:off x="311700" y="3307400"/>
            <a:ext cx="8114400" cy="32612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chemeClr val="lt1"/>
              </a:buClr>
              <a:buSzPts val="6800"/>
              <a:buFont typeface="Arial"/>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237" name="Google Shape;237;p4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1pPr>
            <a:lvl2pPr indent="0" lvl="1"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2pPr>
            <a:lvl3pPr indent="0" lvl="2"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3pPr>
            <a:lvl4pPr indent="0" lvl="3"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4pPr>
            <a:lvl5pPr indent="0" lvl="4"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5pPr>
            <a:lvl6pPr indent="0" lvl="5"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6pPr>
            <a:lvl7pPr indent="0" lvl="6"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7pPr>
            <a:lvl8pPr indent="0" lvl="7"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8pPr>
            <a:lvl9pPr indent="0" lvl="8"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box">
  <p:cSld name="3 box">
    <p:spTree>
      <p:nvGrpSpPr>
        <p:cNvPr id="238" name="Shape 238"/>
        <p:cNvGrpSpPr/>
        <p:nvPr/>
      </p:nvGrpSpPr>
      <p:grpSpPr>
        <a:xfrm>
          <a:off x="0" y="0"/>
          <a:ext cx="0" cy="0"/>
          <a:chOff x="0" y="0"/>
          <a:chExt cx="0" cy="0"/>
        </a:xfrm>
      </p:grpSpPr>
      <p:sp>
        <p:nvSpPr>
          <p:cNvPr id="239" name="Google Shape;239;p41"/>
          <p:cNvSpPr txBox="1"/>
          <p:nvPr>
            <p:ph idx="1" type="body"/>
          </p:nvPr>
        </p:nvSpPr>
        <p:spPr>
          <a:xfrm>
            <a:off x="232615" y="1404000"/>
            <a:ext cx="4017600"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40" name="Google Shape;240;p41"/>
          <p:cNvSpPr txBox="1"/>
          <p:nvPr>
            <p:ph idx="2" type="body"/>
          </p:nvPr>
        </p:nvSpPr>
        <p:spPr>
          <a:xfrm>
            <a:off x="4901538" y="1403999"/>
            <a:ext cx="4017600"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41" name="Google Shape;241;p41"/>
          <p:cNvSpPr txBox="1"/>
          <p:nvPr>
            <p:ph idx="3" type="body"/>
          </p:nvPr>
        </p:nvSpPr>
        <p:spPr>
          <a:xfrm>
            <a:off x="232615" y="3960000"/>
            <a:ext cx="8679877"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2" name="Google Shape;242;p41"/>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41"/>
          <p:cNvSpPr txBox="1"/>
          <p:nvPr>
            <p:ph idx="4" type="body"/>
          </p:nvPr>
        </p:nvSpPr>
        <p:spPr>
          <a:xfrm>
            <a:off x="232616" y="727200"/>
            <a:ext cx="8696492"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4" name="Google Shape;244;p41"/>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45" name="Shape 245"/>
        <p:cNvGrpSpPr/>
        <p:nvPr/>
      </p:nvGrpSpPr>
      <p:grpSpPr>
        <a:xfrm>
          <a:off x="0" y="0"/>
          <a:ext cx="0" cy="0"/>
          <a:chOff x="0" y="0"/>
          <a:chExt cx="0" cy="0"/>
        </a:xfrm>
      </p:grpSpPr>
      <p:sp>
        <p:nvSpPr>
          <p:cNvPr id="246" name="Google Shape;246;p42"/>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chemeClr val="dk1"/>
              </a:buClr>
              <a:buSzPts val="3000"/>
              <a:buFont typeface="Arial"/>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7" name="Google Shape;247;p42"/>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accent1"/>
              </a:buClr>
              <a:buSzPts val="1800"/>
              <a:buChar char="●"/>
              <a:defRPr/>
            </a:lvl1pPr>
            <a:lvl2pPr indent="-317500" lvl="1" marL="914400" algn="l">
              <a:lnSpc>
                <a:spcPct val="100000"/>
              </a:lnSpc>
              <a:spcBef>
                <a:spcPts val="1600"/>
              </a:spcBef>
              <a:spcAft>
                <a:spcPts val="0"/>
              </a:spcAft>
              <a:buClr>
                <a:schemeClr val="dk1"/>
              </a:buClr>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5000"/>
              </a:lnSpc>
              <a:spcBef>
                <a:spcPts val="1600"/>
              </a:spcBef>
              <a:spcAft>
                <a:spcPts val="0"/>
              </a:spcAft>
              <a:buSzPts val="1400"/>
              <a:buChar char="●"/>
              <a:defRPr/>
            </a:lvl7pPr>
            <a:lvl8pPr indent="-317500" lvl="7" marL="3657600" algn="l">
              <a:spcBef>
                <a:spcPts val="1600"/>
              </a:spcBef>
              <a:spcAft>
                <a:spcPts val="0"/>
              </a:spcAft>
              <a:buClr>
                <a:schemeClr val="dk1"/>
              </a:buClr>
              <a:buSzPts val="1400"/>
              <a:buChar char="○"/>
              <a:defRPr/>
            </a:lvl8pPr>
            <a:lvl9pPr indent="-317500" lvl="8" marL="4114800" algn="l">
              <a:spcBef>
                <a:spcPts val="1600"/>
              </a:spcBef>
              <a:spcAft>
                <a:spcPts val="1600"/>
              </a:spcAft>
              <a:buClr>
                <a:schemeClr val="dk1"/>
              </a:buClr>
              <a:buSzPts val="1400"/>
              <a:buChar char="■"/>
              <a:defRPr/>
            </a:lvl9pPr>
          </a:lstStyle>
          <a:p/>
        </p:txBody>
      </p:sp>
      <p:sp>
        <p:nvSpPr>
          <p:cNvPr id="248" name="Google Shape;248;p42"/>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1pPr>
            <a:lvl2pPr indent="0" lvl="1"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2pPr>
            <a:lvl3pPr indent="0" lvl="2"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3pPr>
            <a:lvl4pPr indent="0" lvl="3"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4pPr>
            <a:lvl5pPr indent="0" lvl="4"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5pPr>
            <a:lvl6pPr indent="0" lvl="5"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6pPr>
            <a:lvl7pPr indent="0" lvl="6"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7pPr>
            <a:lvl8pPr indent="0" lvl="7"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8pPr>
            <a:lvl9pPr indent="0" lvl="8"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49" name="Shape 249"/>
        <p:cNvGrpSpPr/>
        <p:nvPr/>
      </p:nvGrpSpPr>
      <p:grpSpPr>
        <a:xfrm>
          <a:off x="0" y="0"/>
          <a:ext cx="0" cy="0"/>
          <a:chOff x="0" y="0"/>
          <a:chExt cx="0" cy="0"/>
        </a:xfrm>
      </p:grpSpPr>
      <p:cxnSp>
        <p:nvCxnSpPr>
          <p:cNvPr id="250" name="Google Shape;250;p43"/>
          <p:cNvCxnSpPr/>
          <p:nvPr/>
        </p:nvCxnSpPr>
        <p:spPr>
          <a:xfrm>
            <a:off x="4278300" y="3668217"/>
            <a:ext cx="587400" cy="0"/>
          </a:xfrm>
          <a:prstGeom prst="straightConnector1">
            <a:avLst/>
          </a:prstGeom>
          <a:noFill/>
          <a:ln cap="flat" cmpd="sng" w="76200">
            <a:solidFill>
              <a:schemeClr val="dk1"/>
            </a:solidFill>
            <a:prstDash val="solid"/>
            <a:round/>
            <a:headEnd len="sm" w="sm" type="none"/>
            <a:tailEnd len="sm" w="sm" type="none"/>
          </a:ln>
        </p:spPr>
      </p:cxnSp>
      <p:sp>
        <p:nvSpPr>
          <p:cNvPr id="251" name="Google Shape;251;p43"/>
          <p:cNvSpPr txBox="1"/>
          <p:nvPr>
            <p:ph type="ctrTitle"/>
          </p:nvPr>
        </p:nvSpPr>
        <p:spPr>
          <a:xfrm>
            <a:off x="311700" y="794633"/>
            <a:ext cx="8520600" cy="26104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dk1"/>
              </a:buClr>
              <a:buSzPts val="5400"/>
              <a:buFont typeface="Arial"/>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252" name="Google Shape;252;p43"/>
          <p:cNvSpPr txBox="1"/>
          <p:nvPr>
            <p:ph idx="1" type="subTitle"/>
          </p:nvPr>
        </p:nvSpPr>
        <p:spPr>
          <a:xfrm>
            <a:off x="311700" y="4221097"/>
            <a:ext cx="8520600" cy="97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None/>
              <a:defRPr sz="2400"/>
            </a:lvl1pPr>
            <a:lvl2pPr lvl="1" algn="ctr">
              <a:lnSpc>
                <a:spcPct val="100000"/>
              </a:lnSpc>
              <a:spcBef>
                <a:spcPts val="0"/>
              </a:spcBef>
              <a:spcAft>
                <a:spcPts val="0"/>
              </a:spcAft>
              <a:buClr>
                <a:schemeClr val="dk1"/>
              </a:buClr>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Clr>
                <a:schemeClr val="dk1"/>
              </a:buClr>
              <a:buSzPts val="2400"/>
              <a:buNone/>
              <a:defRPr sz="2400"/>
            </a:lvl8pPr>
            <a:lvl9pPr lvl="8" algn="ctr">
              <a:lnSpc>
                <a:spcPct val="100000"/>
              </a:lnSpc>
              <a:spcBef>
                <a:spcPts val="0"/>
              </a:spcBef>
              <a:spcAft>
                <a:spcPts val="0"/>
              </a:spcAft>
              <a:buClr>
                <a:schemeClr val="dk1"/>
              </a:buClr>
              <a:buSzPts val="2400"/>
              <a:buNone/>
              <a:defRPr sz="2400"/>
            </a:lvl9pPr>
          </a:lstStyle>
          <a:p/>
        </p:txBody>
      </p:sp>
      <p:sp>
        <p:nvSpPr>
          <p:cNvPr id="253" name="Google Shape;253;p4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1pPr>
            <a:lvl2pPr indent="0" lvl="1"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2pPr>
            <a:lvl3pPr indent="0" lvl="2"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3pPr>
            <a:lvl4pPr indent="0" lvl="3"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4pPr>
            <a:lvl5pPr indent="0" lvl="4"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5pPr>
            <a:lvl6pPr indent="0" lvl="5"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6pPr>
            <a:lvl7pPr indent="0" lvl="6"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7pPr>
            <a:lvl8pPr indent="0" lvl="7"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8pPr>
            <a:lvl9pPr indent="0" lvl="8"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54" name="Shape 254"/>
        <p:cNvGrpSpPr/>
        <p:nvPr/>
      </p:nvGrpSpPr>
      <p:grpSpPr>
        <a:xfrm>
          <a:off x="0" y="0"/>
          <a:ext cx="0" cy="0"/>
          <a:chOff x="0" y="0"/>
          <a:chExt cx="0" cy="0"/>
        </a:xfrm>
      </p:grpSpPr>
      <p:sp>
        <p:nvSpPr>
          <p:cNvPr id="255" name="Google Shape;255;p44"/>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21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44"/>
          <p:cNvSpPr txBox="1"/>
          <p:nvPr>
            <p:ph idx="1" type="body"/>
          </p:nvPr>
        </p:nvSpPr>
        <p:spPr>
          <a:xfrm>
            <a:off x="332307" y="1404000"/>
            <a:ext cx="7557507" cy="4780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dk2"/>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7" name="Google Shape;257;p44"/>
          <p:cNvSpPr txBox="1"/>
          <p:nvPr>
            <p:ph idx="2" type="body"/>
          </p:nvPr>
        </p:nvSpPr>
        <p:spPr>
          <a:xfrm>
            <a:off x="332306" y="727200"/>
            <a:ext cx="8596801"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8" name="Google Shape;258;p44"/>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2">
  <p:cSld name="cover 2">
    <p:bg>
      <p:bgPr>
        <a:solidFill>
          <a:srgbClr val="D8D8D8"/>
        </a:solidFill>
      </p:bgPr>
    </p:bg>
    <p:spTree>
      <p:nvGrpSpPr>
        <p:cNvPr id="33"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b="0" l="0" r="0" t="0"/>
          <a:stretch/>
        </p:blipFill>
        <p:spPr>
          <a:xfrm>
            <a:off x="0" y="-1"/>
            <a:ext cx="9144000" cy="6857999"/>
          </a:xfrm>
          <a:prstGeom prst="rect">
            <a:avLst/>
          </a:prstGeom>
          <a:noFill/>
          <a:ln>
            <a:noFill/>
          </a:ln>
        </p:spPr>
      </p:pic>
      <p:sp>
        <p:nvSpPr>
          <p:cNvPr id="35" name="Google Shape;35;p5"/>
          <p:cNvSpPr/>
          <p:nvPr/>
        </p:nvSpPr>
        <p:spPr>
          <a:xfrm>
            <a:off x="1" y="0"/>
            <a:ext cx="6575181" cy="6858000"/>
          </a:xfrm>
          <a:custGeom>
            <a:rect b="b" l="l" r="r" t="t"/>
            <a:pathLst>
              <a:path extrusionOk="0" h="10000" w="10000">
                <a:moveTo>
                  <a:pt x="10000" y="0"/>
                </a:moveTo>
                <a:lnTo>
                  <a:pt x="6349" y="10000"/>
                </a:lnTo>
                <a:lnTo>
                  <a:pt x="0" y="10000"/>
                </a:lnTo>
                <a:lnTo>
                  <a:pt x="0" y="0"/>
                </a:lnTo>
                <a:lnTo>
                  <a:pt x="10000" y="0"/>
                </a:lnTo>
                <a:close/>
              </a:path>
            </a:pathLst>
          </a:custGeom>
          <a:solidFill>
            <a:srgbClr val="00617F">
              <a:alpha val="74901"/>
            </a:srgbClr>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36" name="Google Shape;36;p5"/>
          <p:cNvSpPr txBox="1"/>
          <p:nvPr>
            <p:ph idx="1" type="body"/>
          </p:nvPr>
        </p:nvSpPr>
        <p:spPr>
          <a:xfrm>
            <a:off x="429286" y="2396493"/>
            <a:ext cx="4621896"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 name="Google Shape;37;p5"/>
          <p:cNvSpPr txBox="1"/>
          <p:nvPr>
            <p:ph type="title"/>
          </p:nvPr>
        </p:nvSpPr>
        <p:spPr>
          <a:xfrm>
            <a:off x="429286" y="1829466"/>
            <a:ext cx="4621896" cy="59092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5"/>
          <p:cNvSpPr txBox="1"/>
          <p:nvPr>
            <p:ph idx="2" type="body"/>
          </p:nvPr>
        </p:nvSpPr>
        <p:spPr>
          <a:xfrm>
            <a:off x="429286" y="2977507"/>
            <a:ext cx="1882770" cy="281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5"/>
          <p:cNvSpPr/>
          <p:nvPr/>
        </p:nvSpPr>
        <p:spPr>
          <a:xfrm>
            <a:off x="5949462" y="0"/>
            <a:ext cx="3200400" cy="6858000"/>
          </a:xfrm>
          <a:custGeom>
            <a:rect b="b" l="l" r="r" t="t"/>
            <a:pathLst>
              <a:path extrusionOk="0" h="6858000" w="3467100">
                <a:moveTo>
                  <a:pt x="2641600" y="0"/>
                </a:moveTo>
                <a:lnTo>
                  <a:pt x="3467100" y="0"/>
                </a:lnTo>
                <a:lnTo>
                  <a:pt x="3467100" y="6858000"/>
                </a:lnTo>
                <a:lnTo>
                  <a:pt x="0" y="6858000"/>
                </a:lnTo>
                <a:lnTo>
                  <a:pt x="264160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chemeClr val="dk1"/>
              </a:buClr>
              <a:buSzPts val="1000"/>
              <a:buFont typeface="Arial"/>
              <a:buNone/>
            </a:pPr>
            <a:r>
              <a:t/>
            </a:r>
            <a:endParaRPr sz="1000">
              <a:solidFill>
                <a:schemeClr val="lt1"/>
              </a:solidFill>
              <a:latin typeface="Arial"/>
              <a:ea typeface="Arial"/>
              <a:cs typeface="Arial"/>
              <a:sym typeface="Arial"/>
            </a:endParaRPr>
          </a:p>
        </p:txBody>
      </p:sp>
      <p:sp>
        <p:nvSpPr>
          <p:cNvPr id="40" name="Google Shape;40;p5"/>
          <p:cNvSpPr/>
          <p:nvPr/>
        </p:nvSpPr>
        <p:spPr>
          <a:xfrm>
            <a:off x="1179635" y="303213"/>
            <a:ext cx="7369419" cy="6056312"/>
          </a:xfrm>
          <a:custGeom>
            <a:rect b="b" l="l" r="r" t="t"/>
            <a:pathLst>
              <a:path extrusionOk="0" h="3815" w="5029">
                <a:moveTo>
                  <a:pt x="5029" y="0"/>
                </a:moveTo>
                <a:lnTo>
                  <a:pt x="0" y="0"/>
                </a:lnTo>
                <a:lnTo>
                  <a:pt x="0" y="3815"/>
                </a:lnTo>
                <a:lnTo>
                  <a:pt x="3570" y="3815"/>
                </a:lnTo>
              </a:path>
            </a:pathLst>
          </a:cu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pic>
        <p:nvPicPr>
          <p:cNvPr id="41" name="Google Shape;41;p5"/>
          <p:cNvPicPr preferRelativeResize="0"/>
          <p:nvPr/>
        </p:nvPicPr>
        <p:blipFill rotWithShape="1">
          <a:blip r:embed="rId3">
            <a:alphaModFix/>
          </a:blip>
          <a:srcRect b="0" l="0" r="0" t="0"/>
          <a:stretch/>
        </p:blipFill>
        <p:spPr>
          <a:xfrm>
            <a:off x="6426757" y="5735782"/>
            <a:ext cx="2486846" cy="82993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9" name="Shape 259"/>
        <p:cNvGrpSpPr/>
        <p:nvPr/>
      </p:nvGrpSpPr>
      <p:grpSpPr>
        <a:xfrm>
          <a:off x="0" y="0"/>
          <a:ext cx="0" cy="0"/>
          <a:chOff x="0" y="0"/>
          <a:chExt cx="0" cy="0"/>
        </a:xfrm>
      </p:grpSpPr>
      <p:sp>
        <p:nvSpPr>
          <p:cNvPr id="260" name="Google Shape;260;p45"/>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chemeClr val="dk1"/>
              </a:buClr>
              <a:buSzPts val="3000"/>
              <a:buFont typeface="Arial"/>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1" name="Google Shape;261;p45"/>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accent1"/>
              </a:buClr>
              <a:buSzPts val="1400"/>
              <a:buChar char="●"/>
              <a:defRPr sz="1400"/>
            </a:lvl1pPr>
            <a:lvl2pPr indent="-304800" lvl="1" marL="914400" algn="l">
              <a:lnSpc>
                <a:spcPct val="100000"/>
              </a:lnSpc>
              <a:spcBef>
                <a:spcPts val="1600"/>
              </a:spcBef>
              <a:spcAft>
                <a:spcPts val="0"/>
              </a:spcAft>
              <a:buClr>
                <a:schemeClr val="dk1"/>
              </a:buClr>
              <a:buSzPts val="1200"/>
              <a:buChar char="○"/>
              <a:defRPr sz="1200"/>
            </a:lvl2pPr>
            <a:lvl3pPr indent="-304800" lvl="2" marL="1371600" algn="l">
              <a:lnSpc>
                <a:spcPct val="100000"/>
              </a:lnSpc>
              <a:spcBef>
                <a:spcPts val="1600"/>
              </a:spcBef>
              <a:spcAft>
                <a:spcPts val="0"/>
              </a:spcAft>
              <a:buSzPts val="1200"/>
              <a:buChar char="■"/>
              <a:defRPr sz="1200"/>
            </a:lvl3pPr>
            <a:lvl4pPr indent="-304800" lvl="3" marL="1828800" algn="l">
              <a:lnSpc>
                <a:spcPct val="100000"/>
              </a:lnSpc>
              <a:spcBef>
                <a:spcPts val="1600"/>
              </a:spcBef>
              <a:spcAft>
                <a:spcPts val="0"/>
              </a:spcAft>
              <a:buSzPts val="1200"/>
              <a:buChar char="●"/>
              <a:defRPr sz="1200"/>
            </a:lvl4pPr>
            <a:lvl5pPr indent="-304800" lvl="4" marL="2286000" algn="l">
              <a:lnSpc>
                <a:spcPct val="100000"/>
              </a:lnSpc>
              <a:spcBef>
                <a:spcPts val="1600"/>
              </a:spcBef>
              <a:spcAft>
                <a:spcPts val="0"/>
              </a:spcAft>
              <a:buSzPts val="1200"/>
              <a:buChar char="○"/>
              <a:defRPr sz="1200"/>
            </a:lvl5pPr>
            <a:lvl6pPr indent="-304800" lvl="5" marL="2743200" algn="l">
              <a:lnSpc>
                <a:spcPct val="100000"/>
              </a:lnSpc>
              <a:spcBef>
                <a:spcPts val="1600"/>
              </a:spcBef>
              <a:spcAft>
                <a:spcPts val="0"/>
              </a:spcAft>
              <a:buSzPts val="1200"/>
              <a:buChar char="■"/>
              <a:defRPr sz="1200"/>
            </a:lvl6pPr>
            <a:lvl7pPr indent="-304800" lvl="6" marL="3200400" algn="l">
              <a:lnSpc>
                <a:spcPct val="105000"/>
              </a:lnSpc>
              <a:spcBef>
                <a:spcPts val="1600"/>
              </a:spcBef>
              <a:spcAft>
                <a:spcPts val="0"/>
              </a:spcAft>
              <a:buSzPts val="1200"/>
              <a:buChar char="●"/>
              <a:defRPr sz="1200"/>
            </a:lvl7pPr>
            <a:lvl8pPr indent="-304800" lvl="7" marL="3657600" algn="l">
              <a:spcBef>
                <a:spcPts val="1600"/>
              </a:spcBef>
              <a:spcAft>
                <a:spcPts val="0"/>
              </a:spcAft>
              <a:buClr>
                <a:schemeClr val="dk1"/>
              </a:buClr>
              <a:buSzPts val="1200"/>
              <a:buChar char="○"/>
              <a:defRPr sz="1200"/>
            </a:lvl8pPr>
            <a:lvl9pPr indent="-304800" lvl="8" marL="4114800" algn="l">
              <a:spcBef>
                <a:spcPts val="1600"/>
              </a:spcBef>
              <a:spcAft>
                <a:spcPts val="1600"/>
              </a:spcAft>
              <a:buClr>
                <a:schemeClr val="dk1"/>
              </a:buClr>
              <a:buSzPts val="1200"/>
              <a:buChar char="■"/>
              <a:defRPr sz="1200"/>
            </a:lvl9pPr>
          </a:lstStyle>
          <a:p/>
        </p:txBody>
      </p:sp>
      <p:sp>
        <p:nvSpPr>
          <p:cNvPr id="262" name="Google Shape;262;p45"/>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accent1"/>
              </a:buClr>
              <a:buSzPts val="1400"/>
              <a:buChar char="●"/>
              <a:defRPr sz="1400"/>
            </a:lvl1pPr>
            <a:lvl2pPr indent="-304800" lvl="1" marL="914400" algn="l">
              <a:lnSpc>
                <a:spcPct val="100000"/>
              </a:lnSpc>
              <a:spcBef>
                <a:spcPts val="1600"/>
              </a:spcBef>
              <a:spcAft>
                <a:spcPts val="0"/>
              </a:spcAft>
              <a:buClr>
                <a:schemeClr val="dk1"/>
              </a:buClr>
              <a:buSzPts val="1200"/>
              <a:buChar char="○"/>
              <a:defRPr sz="1200"/>
            </a:lvl2pPr>
            <a:lvl3pPr indent="-304800" lvl="2" marL="1371600" algn="l">
              <a:lnSpc>
                <a:spcPct val="100000"/>
              </a:lnSpc>
              <a:spcBef>
                <a:spcPts val="1600"/>
              </a:spcBef>
              <a:spcAft>
                <a:spcPts val="0"/>
              </a:spcAft>
              <a:buSzPts val="1200"/>
              <a:buChar char="■"/>
              <a:defRPr sz="1200"/>
            </a:lvl3pPr>
            <a:lvl4pPr indent="-304800" lvl="3" marL="1828800" algn="l">
              <a:lnSpc>
                <a:spcPct val="100000"/>
              </a:lnSpc>
              <a:spcBef>
                <a:spcPts val="1600"/>
              </a:spcBef>
              <a:spcAft>
                <a:spcPts val="0"/>
              </a:spcAft>
              <a:buSzPts val="1200"/>
              <a:buChar char="●"/>
              <a:defRPr sz="1200"/>
            </a:lvl4pPr>
            <a:lvl5pPr indent="-304800" lvl="4" marL="2286000" algn="l">
              <a:lnSpc>
                <a:spcPct val="100000"/>
              </a:lnSpc>
              <a:spcBef>
                <a:spcPts val="1600"/>
              </a:spcBef>
              <a:spcAft>
                <a:spcPts val="0"/>
              </a:spcAft>
              <a:buSzPts val="1200"/>
              <a:buChar char="○"/>
              <a:defRPr sz="1200"/>
            </a:lvl5pPr>
            <a:lvl6pPr indent="-304800" lvl="5" marL="2743200" algn="l">
              <a:lnSpc>
                <a:spcPct val="100000"/>
              </a:lnSpc>
              <a:spcBef>
                <a:spcPts val="1600"/>
              </a:spcBef>
              <a:spcAft>
                <a:spcPts val="0"/>
              </a:spcAft>
              <a:buSzPts val="1200"/>
              <a:buChar char="■"/>
              <a:defRPr sz="1200"/>
            </a:lvl6pPr>
            <a:lvl7pPr indent="-304800" lvl="6" marL="3200400" algn="l">
              <a:lnSpc>
                <a:spcPct val="105000"/>
              </a:lnSpc>
              <a:spcBef>
                <a:spcPts val="1600"/>
              </a:spcBef>
              <a:spcAft>
                <a:spcPts val="0"/>
              </a:spcAft>
              <a:buSzPts val="1200"/>
              <a:buChar char="●"/>
              <a:defRPr sz="1200"/>
            </a:lvl7pPr>
            <a:lvl8pPr indent="-304800" lvl="7" marL="3657600" algn="l">
              <a:spcBef>
                <a:spcPts val="1600"/>
              </a:spcBef>
              <a:spcAft>
                <a:spcPts val="0"/>
              </a:spcAft>
              <a:buClr>
                <a:schemeClr val="dk1"/>
              </a:buClr>
              <a:buSzPts val="1200"/>
              <a:buChar char="○"/>
              <a:defRPr sz="1200"/>
            </a:lvl8pPr>
            <a:lvl9pPr indent="-304800" lvl="8" marL="4114800" algn="l">
              <a:spcBef>
                <a:spcPts val="1600"/>
              </a:spcBef>
              <a:spcAft>
                <a:spcPts val="1600"/>
              </a:spcAft>
              <a:buClr>
                <a:schemeClr val="dk1"/>
              </a:buClr>
              <a:buSzPts val="1200"/>
              <a:buChar char="■"/>
              <a:defRPr sz="1200"/>
            </a:lvl9pPr>
          </a:lstStyle>
          <a:p/>
        </p:txBody>
      </p:sp>
      <p:sp>
        <p:nvSpPr>
          <p:cNvPr id="263" name="Google Shape;263;p45"/>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1pPr>
            <a:lvl2pPr indent="0" lvl="1"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2pPr>
            <a:lvl3pPr indent="0" lvl="2"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3pPr>
            <a:lvl4pPr indent="0" lvl="3"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4pPr>
            <a:lvl5pPr indent="0" lvl="4"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5pPr>
            <a:lvl6pPr indent="0" lvl="5"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6pPr>
            <a:lvl7pPr indent="0" lvl="6"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7pPr>
            <a:lvl8pPr indent="0" lvl="7"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8pPr>
            <a:lvl9pPr indent="0" lvl="8"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264" name="Shape 264"/>
        <p:cNvGrpSpPr/>
        <p:nvPr/>
      </p:nvGrpSpPr>
      <p:grpSpPr>
        <a:xfrm>
          <a:off x="0" y="0"/>
          <a:ext cx="0" cy="0"/>
          <a:chOff x="0" y="0"/>
          <a:chExt cx="0" cy="0"/>
        </a:xfrm>
      </p:grpSpPr>
      <p:sp>
        <p:nvSpPr>
          <p:cNvPr id="265" name="Google Shape;265;p46"/>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21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46"/>
          <p:cNvSpPr txBox="1"/>
          <p:nvPr>
            <p:ph idx="1" type="body"/>
          </p:nvPr>
        </p:nvSpPr>
        <p:spPr>
          <a:xfrm>
            <a:off x="332308" y="727200"/>
            <a:ext cx="8596800"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7" name="Google Shape;267;p46"/>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p:cSld name="2 col">
    <p:spTree>
      <p:nvGrpSpPr>
        <p:cNvPr id="268" name="Shape 268"/>
        <p:cNvGrpSpPr/>
        <p:nvPr/>
      </p:nvGrpSpPr>
      <p:grpSpPr>
        <a:xfrm>
          <a:off x="0" y="0"/>
          <a:ext cx="0" cy="0"/>
          <a:chOff x="0" y="0"/>
          <a:chExt cx="0" cy="0"/>
        </a:xfrm>
      </p:grpSpPr>
      <p:sp>
        <p:nvSpPr>
          <p:cNvPr id="269" name="Google Shape;269;p47"/>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47"/>
          <p:cNvSpPr txBox="1"/>
          <p:nvPr>
            <p:ph idx="1" type="body"/>
          </p:nvPr>
        </p:nvSpPr>
        <p:spPr>
          <a:xfrm>
            <a:off x="332307" y="1404000"/>
            <a:ext cx="3917907" cy="47592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71" name="Google Shape;271;p47"/>
          <p:cNvSpPr txBox="1"/>
          <p:nvPr>
            <p:ph idx="2" type="body"/>
          </p:nvPr>
        </p:nvSpPr>
        <p:spPr>
          <a:xfrm>
            <a:off x="4901538" y="1403999"/>
            <a:ext cx="4017600" cy="47592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72" name="Google Shape;272;p47"/>
          <p:cNvSpPr txBox="1"/>
          <p:nvPr>
            <p:ph idx="3" type="body"/>
          </p:nvPr>
        </p:nvSpPr>
        <p:spPr>
          <a:xfrm>
            <a:off x="332308" y="727200"/>
            <a:ext cx="8596800"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3" name="Google Shape;273;p47"/>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with line">
  <p:cSld name="2 col with line">
    <p:spTree>
      <p:nvGrpSpPr>
        <p:cNvPr id="274" name="Shape 274"/>
        <p:cNvGrpSpPr/>
        <p:nvPr/>
      </p:nvGrpSpPr>
      <p:grpSpPr>
        <a:xfrm>
          <a:off x="0" y="0"/>
          <a:ext cx="0" cy="0"/>
          <a:chOff x="0" y="0"/>
          <a:chExt cx="0" cy="0"/>
        </a:xfrm>
      </p:grpSpPr>
      <p:sp>
        <p:nvSpPr>
          <p:cNvPr id="275" name="Google Shape;275;p48"/>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6" name="Google Shape;276;p48"/>
          <p:cNvSpPr txBox="1"/>
          <p:nvPr>
            <p:ph idx="1" type="body"/>
          </p:nvPr>
        </p:nvSpPr>
        <p:spPr>
          <a:xfrm>
            <a:off x="332307" y="1404000"/>
            <a:ext cx="3917907" cy="47592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77" name="Google Shape;277;p48"/>
          <p:cNvSpPr txBox="1"/>
          <p:nvPr>
            <p:ph idx="2" type="body"/>
          </p:nvPr>
        </p:nvSpPr>
        <p:spPr>
          <a:xfrm>
            <a:off x="4901538" y="1403999"/>
            <a:ext cx="4017600" cy="47592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78" name="Google Shape;278;p48"/>
          <p:cNvSpPr txBox="1"/>
          <p:nvPr>
            <p:ph idx="3" type="body"/>
          </p:nvPr>
        </p:nvSpPr>
        <p:spPr>
          <a:xfrm>
            <a:off x="332308" y="727200"/>
            <a:ext cx="8596800"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9" name="Google Shape;279;p48"/>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cxnSp>
        <p:nvCxnSpPr>
          <p:cNvPr id="280" name="Google Shape;280;p48"/>
          <p:cNvCxnSpPr/>
          <p:nvPr/>
        </p:nvCxnSpPr>
        <p:spPr>
          <a:xfrm>
            <a:off x="4572000" y="1447800"/>
            <a:ext cx="0" cy="4719638"/>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blue">
  <p:cSld name="2 col blue">
    <p:spTree>
      <p:nvGrpSpPr>
        <p:cNvPr id="281" name="Shape 281"/>
        <p:cNvGrpSpPr/>
        <p:nvPr/>
      </p:nvGrpSpPr>
      <p:grpSpPr>
        <a:xfrm>
          <a:off x="0" y="0"/>
          <a:ext cx="0" cy="0"/>
          <a:chOff x="0" y="0"/>
          <a:chExt cx="0" cy="0"/>
        </a:xfrm>
      </p:grpSpPr>
      <p:sp>
        <p:nvSpPr>
          <p:cNvPr id="282" name="Google Shape;282;p49"/>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49"/>
          <p:cNvSpPr txBox="1"/>
          <p:nvPr>
            <p:ph idx="1" type="body"/>
          </p:nvPr>
        </p:nvSpPr>
        <p:spPr>
          <a:xfrm>
            <a:off x="332307" y="1404000"/>
            <a:ext cx="3917907" cy="47592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84" name="Google Shape;284;p49"/>
          <p:cNvSpPr txBox="1"/>
          <p:nvPr>
            <p:ph idx="2" type="body"/>
          </p:nvPr>
        </p:nvSpPr>
        <p:spPr>
          <a:xfrm>
            <a:off x="4893788" y="1403999"/>
            <a:ext cx="4025349" cy="4759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85" name="Google Shape;285;p49"/>
          <p:cNvSpPr txBox="1"/>
          <p:nvPr>
            <p:ph idx="3" type="body"/>
          </p:nvPr>
        </p:nvSpPr>
        <p:spPr>
          <a:xfrm>
            <a:off x="332308" y="727200"/>
            <a:ext cx="8596800"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6" name="Google Shape;286;p49"/>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cxnSp>
        <p:nvCxnSpPr>
          <p:cNvPr id="287" name="Google Shape;287;p49"/>
          <p:cNvCxnSpPr/>
          <p:nvPr/>
        </p:nvCxnSpPr>
        <p:spPr>
          <a:xfrm>
            <a:off x="4580313" y="1447800"/>
            <a:ext cx="0" cy="4719638"/>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plain">
  <p:cSld name="2 col plain">
    <p:spTree>
      <p:nvGrpSpPr>
        <p:cNvPr id="288" name="Shape 288"/>
        <p:cNvGrpSpPr/>
        <p:nvPr/>
      </p:nvGrpSpPr>
      <p:grpSpPr>
        <a:xfrm>
          <a:off x="0" y="0"/>
          <a:ext cx="0" cy="0"/>
          <a:chOff x="0" y="0"/>
          <a:chExt cx="0" cy="0"/>
        </a:xfrm>
      </p:grpSpPr>
      <p:sp>
        <p:nvSpPr>
          <p:cNvPr id="289" name="Google Shape;289;p50"/>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0" name="Google Shape;290;p50"/>
          <p:cNvSpPr txBox="1"/>
          <p:nvPr>
            <p:ph idx="1" type="body"/>
          </p:nvPr>
        </p:nvSpPr>
        <p:spPr>
          <a:xfrm>
            <a:off x="332308" y="727200"/>
            <a:ext cx="8596800"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1" name="Google Shape;291;p50"/>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cxnSp>
        <p:nvCxnSpPr>
          <p:cNvPr id="292" name="Google Shape;292;p50"/>
          <p:cNvCxnSpPr/>
          <p:nvPr/>
        </p:nvCxnSpPr>
        <p:spPr>
          <a:xfrm>
            <a:off x="4572000" y="1447800"/>
            <a:ext cx="0" cy="4719638"/>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bg>
      <p:bgPr>
        <a:solidFill>
          <a:schemeClr val="lt1"/>
        </a:solidFill>
      </p:bgPr>
    </p:bg>
    <p:spTree>
      <p:nvGrpSpPr>
        <p:cNvPr id="293" name="Shape 293"/>
        <p:cNvGrpSpPr/>
        <p:nvPr/>
      </p:nvGrpSpPr>
      <p:grpSpPr>
        <a:xfrm>
          <a:off x="0" y="0"/>
          <a:ext cx="0" cy="0"/>
          <a:chOff x="0" y="0"/>
          <a:chExt cx="0" cy="0"/>
        </a:xfrm>
      </p:grpSpPr>
      <p:sp>
        <p:nvSpPr>
          <p:cNvPr id="294" name="Google Shape;294;p51"/>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51"/>
          <p:cNvSpPr txBox="1"/>
          <p:nvPr>
            <p:ph idx="1" type="body"/>
          </p:nvPr>
        </p:nvSpPr>
        <p:spPr>
          <a:xfrm>
            <a:off x="332307" y="1404000"/>
            <a:ext cx="2658461" cy="4942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96" name="Google Shape;296;p51"/>
          <p:cNvSpPr txBox="1"/>
          <p:nvPr>
            <p:ph idx="2" type="body"/>
          </p:nvPr>
        </p:nvSpPr>
        <p:spPr>
          <a:xfrm>
            <a:off x="3293169" y="1403999"/>
            <a:ext cx="2658461" cy="4942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97" name="Google Shape;297;p51"/>
          <p:cNvSpPr txBox="1"/>
          <p:nvPr>
            <p:ph idx="3" type="body"/>
          </p:nvPr>
        </p:nvSpPr>
        <p:spPr>
          <a:xfrm>
            <a:off x="6260677" y="1404000"/>
            <a:ext cx="2658461" cy="4942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8" name="Google Shape;298;p51"/>
          <p:cNvSpPr txBox="1"/>
          <p:nvPr>
            <p:ph idx="4" type="body"/>
          </p:nvPr>
        </p:nvSpPr>
        <p:spPr>
          <a:xfrm>
            <a:off x="332308" y="727200"/>
            <a:ext cx="8596800"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9" name="Google Shape;299;p51"/>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shaded">
  <p:cSld name="3 column shaded">
    <p:bg>
      <p:bgPr>
        <a:solidFill>
          <a:schemeClr val="lt1"/>
        </a:solidFill>
      </p:bgPr>
    </p:bg>
    <p:spTree>
      <p:nvGrpSpPr>
        <p:cNvPr id="300" name="Shape 300"/>
        <p:cNvGrpSpPr/>
        <p:nvPr/>
      </p:nvGrpSpPr>
      <p:grpSpPr>
        <a:xfrm>
          <a:off x="0" y="0"/>
          <a:ext cx="0" cy="0"/>
          <a:chOff x="0" y="0"/>
          <a:chExt cx="0" cy="0"/>
        </a:xfrm>
      </p:grpSpPr>
      <p:sp>
        <p:nvSpPr>
          <p:cNvPr id="301" name="Google Shape;301;p52"/>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2" name="Google Shape;302;p52"/>
          <p:cNvSpPr txBox="1"/>
          <p:nvPr>
            <p:ph idx="1" type="body"/>
          </p:nvPr>
        </p:nvSpPr>
        <p:spPr>
          <a:xfrm>
            <a:off x="332307" y="1404000"/>
            <a:ext cx="2658461" cy="49428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3" name="Google Shape;303;p52"/>
          <p:cNvSpPr txBox="1"/>
          <p:nvPr>
            <p:ph idx="2" type="body"/>
          </p:nvPr>
        </p:nvSpPr>
        <p:spPr>
          <a:xfrm>
            <a:off x="3293169" y="1403999"/>
            <a:ext cx="2658461" cy="4942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4" name="Google Shape;304;p52"/>
          <p:cNvSpPr txBox="1"/>
          <p:nvPr>
            <p:ph idx="3" type="body"/>
          </p:nvPr>
        </p:nvSpPr>
        <p:spPr>
          <a:xfrm>
            <a:off x="6260677" y="1404000"/>
            <a:ext cx="2658461" cy="4942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5" name="Google Shape;305;p52"/>
          <p:cNvSpPr txBox="1"/>
          <p:nvPr>
            <p:ph idx="4" type="body"/>
          </p:nvPr>
        </p:nvSpPr>
        <p:spPr>
          <a:xfrm>
            <a:off x="332308" y="727200"/>
            <a:ext cx="8596800"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6" name="Google Shape;306;p52"/>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box shaded">
  <p:cSld name="3 box shaded">
    <p:spTree>
      <p:nvGrpSpPr>
        <p:cNvPr id="307" name="Shape 307"/>
        <p:cNvGrpSpPr/>
        <p:nvPr/>
      </p:nvGrpSpPr>
      <p:grpSpPr>
        <a:xfrm>
          <a:off x="0" y="0"/>
          <a:ext cx="0" cy="0"/>
          <a:chOff x="0" y="0"/>
          <a:chExt cx="0" cy="0"/>
        </a:xfrm>
      </p:grpSpPr>
      <p:sp>
        <p:nvSpPr>
          <p:cNvPr id="308" name="Google Shape;308;p53"/>
          <p:cNvSpPr txBox="1"/>
          <p:nvPr>
            <p:ph idx="1" type="body"/>
          </p:nvPr>
        </p:nvSpPr>
        <p:spPr>
          <a:xfrm>
            <a:off x="332307" y="1404000"/>
            <a:ext cx="3917907"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9" name="Google Shape;309;p53"/>
          <p:cNvSpPr txBox="1"/>
          <p:nvPr>
            <p:ph idx="2" type="body"/>
          </p:nvPr>
        </p:nvSpPr>
        <p:spPr>
          <a:xfrm>
            <a:off x="4572000" y="1403999"/>
            <a:ext cx="4347138"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0" name="Google Shape;310;p53"/>
          <p:cNvSpPr txBox="1"/>
          <p:nvPr>
            <p:ph idx="3" type="body"/>
          </p:nvPr>
        </p:nvSpPr>
        <p:spPr>
          <a:xfrm>
            <a:off x="332307" y="3960000"/>
            <a:ext cx="8580185" cy="2282858"/>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1" name="Google Shape;311;p53"/>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2" name="Google Shape;312;p53"/>
          <p:cNvSpPr txBox="1"/>
          <p:nvPr>
            <p:ph idx="4" type="body"/>
          </p:nvPr>
        </p:nvSpPr>
        <p:spPr>
          <a:xfrm>
            <a:off x="332308" y="727200"/>
            <a:ext cx="8596800"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3" name="Google Shape;313;p53"/>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box">
  <p:cSld name="4 box">
    <p:spTree>
      <p:nvGrpSpPr>
        <p:cNvPr id="314" name="Shape 314"/>
        <p:cNvGrpSpPr/>
        <p:nvPr/>
      </p:nvGrpSpPr>
      <p:grpSpPr>
        <a:xfrm>
          <a:off x="0" y="0"/>
          <a:ext cx="0" cy="0"/>
          <a:chOff x="0" y="0"/>
          <a:chExt cx="0" cy="0"/>
        </a:xfrm>
      </p:grpSpPr>
      <p:sp>
        <p:nvSpPr>
          <p:cNvPr id="315" name="Google Shape;315;p54"/>
          <p:cNvSpPr txBox="1"/>
          <p:nvPr>
            <p:ph idx="1" type="body"/>
          </p:nvPr>
        </p:nvSpPr>
        <p:spPr>
          <a:xfrm>
            <a:off x="332307" y="1404000"/>
            <a:ext cx="4073439"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6" name="Google Shape;316;p54"/>
          <p:cNvSpPr txBox="1"/>
          <p:nvPr>
            <p:ph idx="2" type="body"/>
          </p:nvPr>
        </p:nvSpPr>
        <p:spPr>
          <a:xfrm>
            <a:off x="4738255" y="1403999"/>
            <a:ext cx="4180883"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7" name="Google Shape;317;p54"/>
          <p:cNvSpPr txBox="1"/>
          <p:nvPr>
            <p:ph idx="3" type="body"/>
          </p:nvPr>
        </p:nvSpPr>
        <p:spPr>
          <a:xfrm>
            <a:off x="332307" y="3960000"/>
            <a:ext cx="4073439"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8" name="Google Shape;318;p54"/>
          <p:cNvSpPr txBox="1"/>
          <p:nvPr>
            <p:ph idx="4" type="body"/>
          </p:nvPr>
        </p:nvSpPr>
        <p:spPr>
          <a:xfrm>
            <a:off x="4738255" y="3960000"/>
            <a:ext cx="4180883"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9" name="Google Shape;319;p54"/>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0" name="Google Shape;320;p54"/>
          <p:cNvSpPr txBox="1"/>
          <p:nvPr>
            <p:ph idx="5" type="body"/>
          </p:nvPr>
        </p:nvSpPr>
        <p:spPr>
          <a:xfrm>
            <a:off x="332308" y="727200"/>
            <a:ext cx="8596800"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1" name="Google Shape;321;p54"/>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3">
  <p:cSld name="Cover 3">
    <p:bg>
      <p:bgPr>
        <a:solidFill>
          <a:srgbClr val="D8D8D8"/>
        </a:solidFill>
      </p:bgPr>
    </p:bg>
    <p:spTree>
      <p:nvGrpSpPr>
        <p:cNvPr id="42" name="Shape 42"/>
        <p:cNvGrpSpPr/>
        <p:nvPr/>
      </p:nvGrpSpPr>
      <p:grpSpPr>
        <a:xfrm>
          <a:off x="0" y="0"/>
          <a:ext cx="0" cy="0"/>
          <a:chOff x="0" y="0"/>
          <a:chExt cx="0" cy="0"/>
        </a:xfrm>
      </p:grpSpPr>
      <p:pic>
        <p:nvPicPr>
          <p:cNvPr id="43" name="Google Shape;43;p6"/>
          <p:cNvPicPr preferRelativeResize="0"/>
          <p:nvPr/>
        </p:nvPicPr>
        <p:blipFill rotWithShape="1">
          <a:blip r:embed="rId2">
            <a:alphaModFix/>
          </a:blip>
          <a:srcRect b="0" l="0" r="0" t="0"/>
          <a:stretch/>
        </p:blipFill>
        <p:spPr>
          <a:xfrm>
            <a:off x="-1" y="0"/>
            <a:ext cx="9143999" cy="6857999"/>
          </a:xfrm>
          <a:prstGeom prst="rect">
            <a:avLst/>
          </a:prstGeom>
          <a:noFill/>
          <a:ln>
            <a:noFill/>
          </a:ln>
        </p:spPr>
      </p:pic>
      <p:sp>
        <p:nvSpPr>
          <p:cNvPr id="44" name="Google Shape;44;p6"/>
          <p:cNvSpPr/>
          <p:nvPr/>
        </p:nvSpPr>
        <p:spPr>
          <a:xfrm>
            <a:off x="1" y="0"/>
            <a:ext cx="6575181" cy="6858000"/>
          </a:xfrm>
          <a:custGeom>
            <a:rect b="b" l="l" r="r" t="t"/>
            <a:pathLst>
              <a:path extrusionOk="0" h="10000" w="10000">
                <a:moveTo>
                  <a:pt x="10000" y="0"/>
                </a:moveTo>
                <a:lnTo>
                  <a:pt x="6349" y="10000"/>
                </a:lnTo>
                <a:lnTo>
                  <a:pt x="0" y="10000"/>
                </a:lnTo>
                <a:lnTo>
                  <a:pt x="0" y="0"/>
                </a:lnTo>
                <a:lnTo>
                  <a:pt x="10000" y="0"/>
                </a:lnTo>
                <a:close/>
              </a:path>
            </a:pathLst>
          </a:custGeom>
          <a:solidFill>
            <a:srgbClr val="00617F">
              <a:alpha val="74901"/>
            </a:srgbClr>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45" name="Google Shape;45;p6"/>
          <p:cNvSpPr txBox="1"/>
          <p:nvPr>
            <p:ph idx="1" type="body"/>
          </p:nvPr>
        </p:nvSpPr>
        <p:spPr>
          <a:xfrm>
            <a:off x="429286" y="2396493"/>
            <a:ext cx="4621896"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 name="Google Shape;46;p6"/>
          <p:cNvSpPr txBox="1"/>
          <p:nvPr>
            <p:ph type="title"/>
          </p:nvPr>
        </p:nvSpPr>
        <p:spPr>
          <a:xfrm>
            <a:off x="429286" y="1829466"/>
            <a:ext cx="4621896" cy="59092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6"/>
          <p:cNvSpPr txBox="1"/>
          <p:nvPr>
            <p:ph idx="2" type="body"/>
          </p:nvPr>
        </p:nvSpPr>
        <p:spPr>
          <a:xfrm>
            <a:off x="429286" y="2977507"/>
            <a:ext cx="1882770" cy="281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 name="Google Shape;48;p6"/>
          <p:cNvSpPr/>
          <p:nvPr/>
        </p:nvSpPr>
        <p:spPr>
          <a:xfrm>
            <a:off x="5949462" y="0"/>
            <a:ext cx="3200400" cy="6858000"/>
          </a:xfrm>
          <a:custGeom>
            <a:rect b="b" l="l" r="r" t="t"/>
            <a:pathLst>
              <a:path extrusionOk="0" h="6858000" w="3467100">
                <a:moveTo>
                  <a:pt x="2641600" y="0"/>
                </a:moveTo>
                <a:lnTo>
                  <a:pt x="3467100" y="0"/>
                </a:lnTo>
                <a:lnTo>
                  <a:pt x="3467100" y="6858000"/>
                </a:lnTo>
                <a:lnTo>
                  <a:pt x="0" y="6858000"/>
                </a:lnTo>
                <a:lnTo>
                  <a:pt x="264160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chemeClr val="dk1"/>
              </a:buClr>
              <a:buSzPts val="1000"/>
              <a:buFont typeface="Arial"/>
              <a:buNone/>
            </a:pPr>
            <a:r>
              <a:t/>
            </a:r>
            <a:endParaRPr sz="1000">
              <a:solidFill>
                <a:schemeClr val="lt1"/>
              </a:solidFill>
              <a:latin typeface="Arial"/>
              <a:ea typeface="Arial"/>
              <a:cs typeface="Arial"/>
              <a:sym typeface="Arial"/>
            </a:endParaRPr>
          </a:p>
        </p:txBody>
      </p:sp>
      <p:sp>
        <p:nvSpPr>
          <p:cNvPr id="49" name="Google Shape;49;p6"/>
          <p:cNvSpPr/>
          <p:nvPr/>
        </p:nvSpPr>
        <p:spPr>
          <a:xfrm>
            <a:off x="1179635" y="303213"/>
            <a:ext cx="7369419" cy="6056312"/>
          </a:xfrm>
          <a:custGeom>
            <a:rect b="b" l="l" r="r" t="t"/>
            <a:pathLst>
              <a:path extrusionOk="0" h="3815" w="5029">
                <a:moveTo>
                  <a:pt x="5029" y="0"/>
                </a:moveTo>
                <a:lnTo>
                  <a:pt x="0" y="0"/>
                </a:lnTo>
                <a:lnTo>
                  <a:pt x="0" y="3815"/>
                </a:lnTo>
                <a:lnTo>
                  <a:pt x="3570" y="3815"/>
                </a:lnTo>
              </a:path>
            </a:pathLst>
          </a:cu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pic>
        <p:nvPicPr>
          <p:cNvPr id="50" name="Google Shape;50;p6"/>
          <p:cNvPicPr preferRelativeResize="0"/>
          <p:nvPr/>
        </p:nvPicPr>
        <p:blipFill rotWithShape="1">
          <a:blip r:embed="rId3">
            <a:alphaModFix/>
          </a:blip>
          <a:srcRect b="0" l="0" r="0" t="0"/>
          <a:stretch/>
        </p:blipFill>
        <p:spPr>
          <a:xfrm>
            <a:off x="6426757" y="5735782"/>
            <a:ext cx="2486846" cy="82993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box blue">
  <p:cSld name="4 box blue">
    <p:spTree>
      <p:nvGrpSpPr>
        <p:cNvPr id="322" name="Shape 322"/>
        <p:cNvGrpSpPr/>
        <p:nvPr/>
      </p:nvGrpSpPr>
      <p:grpSpPr>
        <a:xfrm>
          <a:off x="0" y="0"/>
          <a:ext cx="0" cy="0"/>
          <a:chOff x="0" y="0"/>
          <a:chExt cx="0" cy="0"/>
        </a:xfrm>
      </p:grpSpPr>
      <p:sp>
        <p:nvSpPr>
          <p:cNvPr id="323" name="Google Shape;323;p55"/>
          <p:cNvSpPr txBox="1"/>
          <p:nvPr>
            <p:ph idx="1" type="body"/>
          </p:nvPr>
        </p:nvSpPr>
        <p:spPr>
          <a:xfrm>
            <a:off x="232615" y="1404000"/>
            <a:ext cx="4017600" cy="23868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4" name="Google Shape;324;p55"/>
          <p:cNvSpPr txBox="1"/>
          <p:nvPr>
            <p:ph idx="2" type="body"/>
          </p:nvPr>
        </p:nvSpPr>
        <p:spPr>
          <a:xfrm>
            <a:off x="4901538" y="1403999"/>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5" name="Google Shape;325;p55"/>
          <p:cNvSpPr txBox="1"/>
          <p:nvPr>
            <p:ph idx="3" type="body"/>
          </p:nvPr>
        </p:nvSpPr>
        <p:spPr>
          <a:xfrm>
            <a:off x="232615" y="3960000"/>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6" name="Google Shape;326;p55"/>
          <p:cNvSpPr txBox="1"/>
          <p:nvPr>
            <p:ph idx="4" type="body"/>
          </p:nvPr>
        </p:nvSpPr>
        <p:spPr>
          <a:xfrm>
            <a:off x="4901538" y="3960000"/>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7" name="Google Shape;327;p55"/>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21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8" name="Google Shape;328;p55"/>
          <p:cNvSpPr txBox="1"/>
          <p:nvPr>
            <p:ph idx="5" type="body"/>
          </p:nvPr>
        </p:nvSpPr>
        <p:spPr>
          <a:xfrm>
            <a:off x="232616" y="727200"/>
            <a:ext cx="8696492"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9" name="Google Shape;329;p55"/>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ird left">
  <p:cSld name="Third left">
    <p:spTree>
      <p:nvGrpSpPr>
        <p:cNvPr id="330" name="Shape 330"/>
        <p:cNvGrpSpPr/>
        <p:nvPr/>
      </p:nvGrpSpPr>
      <p:grpSpPr>
        <a:xfrm>
          <a:off x="0" y="0"/>
          <a:ext cx="0" cy="0"/>
          <a:chOff x="0" y="0"/>
          <a:chExt cx="0" cy="0"/>
        </a:xfrm>
      </p:grpSpPr>
      <p:sp>
        <p:nvSpPr>
          <p:cNvPr id="331" name="Google Shape;331;p56"/>
          <p:cNvSpPr txBox="1"/>
          <p:nvPr>
            <p:ph idx="1" type="body"/>
          </p:nvPr>
        </p:nvSpPr>
        <p:spPr>
          <a:xfrm>
            <a:off x="332308" y="1404000"/>
            <a:ext cx="5642584" cy="49356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2" name="Google Shape;332;p56"/>
          <p:cNvSpPr txBox="1"/>
          <p:nvPr>
            <p:ph idx="2" type="body"/>
          </p:nvPr>
        </p:nvSpPr>
        <p:spPr>
          <a:xfrm>
            <a:off x="6167631" y="1404000"/>
            <a:ext cx="2748185" cy="23472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3" name="Google Shape;333;p56"/>
          <p:cNvSpPr txBox="1"/>
          <p:nvPr>
            <p:ph idx="3" type="body"/>
          </p:nvPr>
        </p:nvSpPr>
        <p:spPr>
          <a:xfrm>
            <a:off x="6167631" y="3992400"/>
            <a:ext cx="2748185" cy="23472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4" name="Google Shape;334;p56"/>
          <p:cNvSpPr txBox="1"/>
          <p:nvPr>
            <p:ph idx="4" type="body"/>
          </p:nvPr>
        </p:nvSpPr>
        <p:spPr>
          <a:xfrm>
            <a:off x="332308" y="727200"/>
            <a:ext cx="8596800"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5" name="Google Shape;335;p56"/>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6" name="Google Shape;336;p56"/>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ird right">
  <p:cSld name="Third right">
    <p:spTree>
      <p:nvGrpSpPr>
        <p:cNvPr id="337" name="Shape 337"/>
        <p:cNvGrpSpPr/>
        <p:nvPr/>
      </p:nvGrpSpPr>
      <p:grpSpPr>
        <a:xfrm>
          <a:off x="0" y="0"/>
          <a:ext cx="0" cy="0"/>
          <a:chOff x="0" y="0"/>
          <a:chExt cx="0" cy="0"/>
        </a:xfrm>
      </p:grpSpPr>
      <p:sp>
        <p:nvSpPr>
          <p:cNvPr id="338" name="Google Shape;338;p57"/>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57"/>
          <p:cNvSpPr txBox="1"/>
          <p:nvPr>
            <p:ph idx="1" type="body"/>
          </p:nvPr>
        </p:nvSpPr>
        <p:spPr>
          <a:xfrm>
            <a:off x="3391815" y="1404000"/>
            <a:ext cx="5533970" cy="49356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0" name="Google Shape;340;p57"/>
          <p:cNvSpPr txBox="1"/>
          <p:nvPr>
            <p:ph idx="2" type="body"/>
          </p:nvPr>
        </p:nvSpPr>
        <p:spPr>
          <a:xfrm>
            <a:off x="332308" y="1404000"/>
            <a:ext cx="2648492" cy="23472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1" name="Google Shape;341;p57"/>
          <p:cNvSpPr txBox="1"/>
          <p:nvPr>
            <p:ph idx="3" type="body"/>
          </p:nvPr>
        </p:nvSpPr>
        <p:spPr>
          <a:xfrm>
            <a:off x="332308" y="3992400"/>
            <a:ext cx="2648492" cy="23472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2" name="Google Shape;342;p57"/>
          <p:cNvSpPr txBox="1"/>
          <p:nvPr>
            <p:ph idx="4" type="body"/>
          </p:nvPr>
        </p:nvSpPr>
        <p:spPr>
          <a:xfrm>
            <a:off x="332308" y="727200"/>
            <a:ext cx="8596800"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3" name="Google Shape;343;p57"/>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 box">
  <p:cSld name="6 box">
    <p:bg>
      <p:bgPr>
        <a:solidFill>
          <a:schemeClr val="lt1"/>
        </a:solidFill>
      </p:bgPr>
    </p:bg>
    <p:spTree>
      <p:nvGrpSpPr>
        <p:cNvPr id="344" name="Shape 344"/>
        <p:cNvGrpSpPr/>
        <p:nvPr/>
      </p:nvGrpSpPr>
      <p:grpSpPr>
        <a:xfrm>
          <a:off x="0" y="0"/>
          <a:ext cx="0" cy="0"/>
          <a:chOff x="0" y="0"/>
          <a:chExt cx="0" cy="0"/>
        </a:xfrm>
      </p:grpSpPr>
      <p:sp>
        <p:nvSpPr>
          <p:cNvPr id="345" name="Google Shape;345;p58"/>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58"/>
          <p:cNvSpPr txBox="1"/>
          <p:nvPr>
            <p:ph idx="1" type="body"/>
          </p:nvPr>
        </p:nvSpPr>
        <p:spPr>
          <a:xfrm>
            <a:off x="332307" y="1404000"/>
            <a:ext cx="2658461"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7" name="Google Shape;347;p58"/>
          <p:cNvSpPr txBox="1"/>
          <p:nvPr>
            <p:ph idx="2" type="body"/>
          </p:nvPr>
        </p:nvSpPr>
        <p:spPr>
          <a:xfrm>
            <a:off x="3293169" y="1403999"/>
            <a:ext cx="2658461"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8" name="Google Shape;348;p58"/>
          <p:cNvSpPr txBox="1"/>
          <p:nvPr>
            <p:ph idx="3" type="body"/>
          </p:nvPr>
        </p:nvSpPr>
        <p:spPr>
          <a:xfrm>
            <a:off x="6260677" y="1404000"/>
            <a:ext cx="2658461"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9" name="Google Shape;349;p58"/>
          <p:cNvSpPr txBox="1"/>
          <p:nvPr>
            <p:ph idx="4" type="body"/>
          </p:nvPr>
        </p:nvSpPr>
        <p:spPr>
          <a:xfrm>
            <a:off x="332307" y="3960000"/>
            <a:ext cx="2658461"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0" name="Google Shape;350;p58"/>
          <p:cNvSpPr txBox="1"/>
          <p:nvPr>
            <p:ph idx="5" type="body"/>
          </p:nvPr>
        </p:nvSpPr>
        <p:spPr>
          <a:xfrm>
            <a:off x="3293169" y="3960000"/>
            <a:ext cx="2658461"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1" name="Google Shape;351;p58"/>
          <p:cNvSpPr txBox="1"/>
          <p:nvPr>
            <p:ph idx="6" type="body"/>
          </p:nvPr>
        </p:nvSpPr>
        <p:spPr>
          <a:xfrm>
            <a:off x="6260677" y="3960000"/>
            <a:ext cx="2658461"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2" name="Google Shape;352;p58"/>
          <p:cNvSpPr txBox="1"/>
          <p:nvPr>
            <p:ph idx="7" type="body"/>
          </p:nvPr>
        </p:nvSpPr>
        <p:spPr>
          <a:xfrm>
            <a:off x="332308" y="727200"/>
            <a:ext cx="8596800"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3" name="Google Shape;353;p58"/>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 box blue">
  <p:cSld name="6 box blue">
    <p:bg>
      <p:bgPr>
        <a:solidFill>
          <a:schemeClr val="lt1"/>
        </a:solidFill>
      </p:bgPr>
    </p:bg>
    <p:spTree>
      <p:nvGrpSpPr>
        <p:cNvPr id="354" name="Shape 354"/>
        <p:cNvGrpSpPr/>
        <p:nvPr/>
      </p:nvGrpSpPr>
      <p:grpSpPr>
        <a:xfrm>
          <a:off x="0" y="0"/>
          <a:ext cx="0" cy="0"/>
          <a:chOff x="0" y="0"/>
          <a:chExt cx="0" cy="0"/>
        </a:xfrm>
      </p:grpSpPr>
      <p:sp>
        <p:nvSpPr>
          <p:cNvPr id="355" name="Google Shape;355;p59"/>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6" name="Google Shape;356;p59"/>
          <p:cNvSpPr txBox="1"/>
          <p:nvPr>
            <p:ph idx="1" type="body"/>
          </p:nvPr>
        </p:nvSpPr>
        <p:spPr>
          <a:xfrm>
            <a:off x="332307" y="1404000"/>
            <a:ext cx="2658461" cy="23868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b="1"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57" name="Google Shape;357;p59"/>
          <p:cNvSpPr txBox="1"/>
          <p:nvPr>
            <p:ph idx="2" type="body"/>
          </p:nvPr>
        </p:nvSpPr>
        <p:spPr>
          <a:xfrm>
            <a:off x="3293169" y="1403999"/>
            <a:ext cx="2658461"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58" name="Google Shape;358;p59"/>
          <p:cNvSpPr txBox="1"/>
          <p:nvPr>
            <p:ph idx="3" type="body"/>
          </p:nvPr>
        </p:nvSpPr>
        <p:spPr>
          <a:xfrm>
            <a:off x="6260677" y="1404000"/>
            <a:ext cx="2658461"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9" name="Google Shape;359;p59"/>
          <p:cNvSpPr txBox="1"/>
          <p:nvPr>
            <p:ph idx="4" type="body"/>
          </p:nvPr>
        </p:nvSpPr>
        <p:spPr>
          <a:xfrm>
            <a:off x="332307" y="3960000"/>
            <a:ext cx="2658461"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0" name="Google Shape;360;p59"/>
          <p:cNvSpPr txBox="1"/>
          <p:nvPr>
            <p:ph idx="5" type="body"/>
          </p:nvPr>
        </p:nvSpPr>
        <p:spPr>
          <a:xfrm>
            <a:off x="3293169" y="3960000"/>
            <a:ext cx="2658461"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1" name="Google Shape;361;p59"/>
          <p:cNvSpPr txBox="1"/>
          <p:nvPr>
            <p:ph idx="6" type="body"/>
          </p:nvPr>
        </p:nvSpPr>
        <p:spPr>
          <a:xfrm>
            <a:off x="6260677" y="3960000"/>
            <a:ext cx="2658461"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2" name="Google Shape;362;p59"/>
          <p:cNvSpPr txBox="1"/>
          <p:nvPr>
            <p:ph idx="7" type="body"/>
          </p:nvPr>
        </p:nvSpPr>
        <p:spPr>
          <a:xfrm>
            <a:off x="332308" y="727200"/>
            <a:ext cx="8596800" cy="48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3" name="Google Shape;363;p59"/>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brand cover 3">
  <p:cSld name="Cobrand cover 3">
    <p:bg>
      <p:bgPr>
        <a:solidFill>
          <a:srgbClr val="D8D8D8"/>
        </a:solidFill>
      </p:bgPr>
    </p:bg>
    <p:spTree>
      <p:nvGrpSpPr>
        <p:cNvPr id="51" name="Shape 51"/>
        <p:cNvGrpSpPr/>
        <p:nvPr/>
      </p:nvGrpSpPr>
      <p:grpSpPr>
        <a:xfrm>
          <a:off x="0" y="0"/>
          <a:ext cx="0" cy="0"/>
          <a:chOff x="0" y="0"/>
          <a:chExt cx="0" cy="0"/>
        </a:xfrm>
      </p:grpSpPr>
      <p:pic>
        <p:nvPicPr>
          <p:cNvPr id="52" name="Google Shape;52;p7"/>
          <p:cNvPicPr preferRelativeResize="0"/>
          <p:nvPr/>
        </p:nvPicPr>
        <p:blipFill rotWithShape="1">
          <a:blip r:embed="rId2">
            <a:alphaModFix/>
          </a:blip>
          <a:srcRect b="0" l="0" r="0" t="0"/>
          <a:stretch/>
        </p:blipFill>
        <p:spPr>
          <a:xfrm>
            <a:off x="-1" y="0"/>
            <a:ext cx="9143999" cy="6857999"/>
          </a:xfrm>
          <a:prstGeom prst="rect">
            <a:avLst/>
          </a:prstGeom>
          <a:noFill/>
          <a:ln>
            <a:noFill/>
          </a:ln>
        </p:spPr>
      </p:pic>
      <p:sp>
        <p:nvSpPr>
          <p:cNvPr id="53" name="Google Shape;53;p7"/>
          <p:cNvSpPr/>
          <p:nvPr/>
        </p:nvSpPr>
        <p:spPr>
          <a:xfrm>
            <a:off x="1" y="0"/>
            <a:ext cx="6575181" cy="6858000"/>
          </a:xfrm>
          <a:custGeom>
            <a:rect b="b" l="l" r="r" t="t"/>
            <a:pathLst>
              <a:path extrusionOk="0" h="10000" w="10000">
                <a:moveTo>
                  <a:pt x="10000" y="0"/>
                </a:moveTo>
                <a:lnTo>
                  <a:pt x="6349" y="10000"/>
                </a:lnTo>
                <a:lnTo>
                  <a:pt x="0" y="10000"/>
                </a:lnTo>
                <a:lnTo>
                  <a:pt x="0" y="0"/>
                </a:lnTo>
                <a:lnTo>
                  <a:pt x="10000" y="0"/>
                </a:lnTo>
                <a:close/>
              </a:path>
            </a:pathLst>
          </a:custGeom>
          <a:solidFill>
            <a:srgbClr val="00617F">
              <a:alpha val="74901"/>
            </a:srgbClr>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54" name="Google Shape;54;p7"/>
          <p:cNvSpPr txBox="1"/>
          <p:nvPr>
            <p:ph idx="1" type="body"/>
          </p:nvPr>
        </p:nvSpPr>
        <p:spPr>
          <a:xfrm>
            <a:off x="429286" y="2396493"/>
            <a:ext cx="4621896"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 name="Google Shape;55;p7"/>
          <p:cNvSpPr txBox="1"/>
          <p:nvPr>
            <p:ph type="title"/>
          </p:nvPr>
        </p:nvSpPr>
        <p:spPr>
          <a:xfrm>
            <a:off x="429286" y="1829466"/>
            <a:ext cx="4621896" cy="59092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7"/>
          <p:cNvSpPr txBox="1"/>
          <p:nvPr>
            <p:ph idx="2" type="body"/>
          </p:nvPr>
        </p:nvSpPr>
        <p:spPr>
          <a:xfrm>
            <a:off x="429286" y="2977507"/>
            <a:ext cx="1882770" cy="281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 name="Google Shape;57;p7"/>
          <p:cNvSpPr/>
          <p:nvPr/>
        </p:nvSpPr>
        <p:spPr>
          <a:xfrm>
            <a:off x="5949462" y="0"/>
            <a:ext cx="3200400" cy="6858000"/>
          </a:xfrm>
          <a:custGeom>
            <a:rect b="b" l="l" r="r" t="t"/>
            <a:pathLst>
              <a:path extrusionOk="0" h="6858000" w="3467100">
                <a:moveTo>
                  <a:pt x="2641600" y="0"/>
                </a:moveTo>
                <a:lnTo>
                  <a:pt x="3467100" y="0"/>
                </a:lnTo>
                <a:lnTo>
                  <a:pt x="3467100" y="6858000"/>
                </a:lnTo>
                <a:lnTo>
                  <a:pt x="0" y="6858000"/>
                </a:lnTo>
                <a:lnTo>
                  <a:pt x="264160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chemeClr val="dk1"/>
              </a:buClr>
              <a:buSzPts val="1000"/>
              <a:buFont typeface="Arial"/>
              <a:buNone/>
            </a:pPr>
            <a:r>
              <a:t/>
            </a:r>
            <a:endParaRPr sz="1000">
              <a:solidFill>
                <a:schemeClr val="lt1"/>
              </a:solidFill>
              <a:latin typeface="Arial"/>
              <a:ea typeface="Arial"/>
              <a:cs typeface="Arial"/>
              <a:sym typeface="Arial"/>
            </a:endParaRPr>
          </a:p>
        </p:txBody>
      </p:sp>
      <p:sp>
        <p:nvSpPr>
          <p:cNvPr id="58" name="Google Shape;58;p7"/>
          <p:cNvSpPr/>
          <p:nvPr/>
        </p:nvSpPr>
        <p:spPr>
          <a:xfrm>
            <a:off x="1179635" y="303213"/>
            <a:ext cx="7369419" cy="6056312"/>
          </a:xfrm>
          <a:custGeom>
            <a:rect b="b" l="l" r="r" t="t"/>
            <a:pathLst>
              <a:path extrusionOk="0" h="3815" w="5029">
                <a:moveTo>
                  <a:pt x="5029" y="0"/>
                </a:moveTo>
                <a:lnTo>
                  <a:pt x="0" y="0"/>
                </a:lnTo>
                <a:lnTo>
                  <a:pt x="0" y="3815"/>
                </a:lnTo>
                <a:lnTo>
                  <a:pt x="3570" y="3815"/>
                </a:lnTo>
              </a:path>
            </a:pathLst>
          </a:cu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59" name="Google Shape;59;p7"/>
          <p:cNvSpPr txBox="1"/>
          <p:nvPr>
            <p:ph idx="3" type="body"/>
          </p:nvPr>
        </p:nvSpPr>
        <p:spPr>
          <a:xfrm>
            <a:off x="6499274" y="5868785"/>
            <a:ext cx="2414329" cy="69692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10000"/>
              </a:lnSpc>
              <a:spcBef>
                <a:spcPts val="6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10000"/>
              </a:lnSpc>
              <a:spcBef>
                <a:spcPts val="6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lt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60" name="Google Shape;60;p7"/>
          <p:cNvPicPr preferRelativeResize="0"/>
          <p:nvPr/>
        </p:nvPicPr>
        <p:blipFill rotWithShape="1">
          <a:blip r:embed="rId3">
            <a:alphaModFix/>
          </a:blip>
          <a:srcRect b="0" l="0" r="0" t="0"/>
          <a:stretch/>
        </p:blipFill>
        <p:spPr>
          <a:xfrm>
            <a:off x="346777" y="709347"/>
            <a:ext cx="2506848" cy="83660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brand Divider">
  <p:cSld name="Cobrand Divider">
    <p:spTree>
      <p:nvGrpSpPr>
        <p:cNvPr id="62" name="Shape 62"/>
        <p:cNvGrpSpPr/>
        <p:nvPr/>
      </p:nvGrpSpPr>
      <p:grpSpPr>
        <a:xfrm>
          <a:off x="0" y="0"/>
          <a:ext cx="0" cy="0"/>
          <a:chOff x="0" y="0"/>
          <a:chExt cx="0" cy="0"/>
        </a:xfrm>
      </p:grpSpPr>
      <p:sp>
        <p:nvSpPr>
          <p:cNvPr id="63" name="Google Shape;63;p9"/>
          <p:cNvSpPr/>
          <p:nvPr/>
        </p:nvSpPr>
        <p:spPr>
          <a:xfrm>
            <a:off x="0" y="-1774"/>
            <a:ext cx="8347085" cy="6859774"/>
          </a:xfrm>
          <a:custGeom>
            <a:rect b="b" l="l" r="r" t="t"/>
            <a:pathLst>
              <a:path extrusionOk="0" h="3815" w="5029">
                <a:moveTo>
                  <a:pt x="5029" y="0"/>
                </a:moveTo>
                <a:lnTo>
                  <a:pt x="0" y="0"/>
                </a:lnTo>
                <a:lnTo>
                  <a:pt x="0" y="3815"/>
                </a:lnTo>
                <a:lnTo>
                  <a:pt x="3570" y="3815"/>
                </a:lnTo>
                <a:lnTo>
                  <a:pt x="5029" y="0"/>
                </a:lnTo>
                <a:close/>
              </a:path>
            </a:pathLst>
          </a:custGeom>
          <a:solidFill>
            <a:srgbClr val="A7A7AA"/>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pic>
        <p:nvPicPr>
          <p:cNvPr id="64" name="Google Shape;64;p9"/>
          <p:cNvPicPr preferRelativeResize="0"/>
          <p:nvPr/>
        </p:nvPicPr>
        <p:blipFill rotWithShape="1">
          <a:blip r:embed="rId2">
            <a:alphaModFix/>
          </a:blip>
          <a:srcRect b="5141" l="2338" r="0" t="0"/>
          <a:stretch/>
        </p:blipFill>
        <p:spPr>
          <a:xfrm>
            <a:off x="0" y="3772900"/>
            <a:ext cx="4245343" cy="3084626"/>
          </a:xfrm>
          <a:prstGeom prst="rect">
            <a:avLst/>
          </a:prstGeom>
          <a:noFill/>
          <a:ln>
            <a:noFill/>
          </a:ln>
        </p:spPr>
      </p:pic>
      <p:sp>
        <p:nvSpPr>
          <p:cNvPr id="65" name="Google Shape;65;p9"/>
          <p:cNvSpPr txBox="1"/>
          <p:nvPr>
            <p:ph type="title"/>
          </p:nvPr>
        </p:nvSpPr>
        <p:spPr>
          <a:xfrm>
            <a:off x="390731" y="1836895"/>
            <a:ext cx="6374743" cy="57606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9"/>
          <p:cNvSpPr txBox="1"/>
          <p:nvPr>
            <p:ph idx="1" type="body"/>
          </p:nvPr>
        </p:nvSpPr>
        <p:spPr>
          <a:xfrm>
            <a:off x="390731" y="2410671"/>
            <a:ext cx="6381017"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 name="Google Shape;67;p9"/>
          <p:cNvSpPr txBox="1"/>
          <p:nvPr>
            <p:ph idx="2" type="body"/>
          </p:nvPr>
        </p:nvSpPr>
        <p:spPr>
          <a:xfrm>
            <a:off x="6499274" y="5868785"/>
            <a:ext cx="2414329" cy="69692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10000"/>
              </a:lnSpc>
              <a:spcBef>
                <a:spcPts val="6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10000"/>
              </a:lnSpc>
              <a:spcBef>
                <a:spcPts val="6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lt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68" name="Google Shape;68;p9"/>
          <p:cNvPicPr preferRelativeResize="0"/>
          <p:nvPr/>
        </p:nvPicPr>
        <p:blipFill rotWithShape="1">
          <a:blip r:embed="rId3">
            <a:alphaModFix/>
          </a:blip>
          <a:srcRect b="0" l="0" r="0" t="0"/>
          <a:stretch/>
        </p:blipFill>
        <p:spPr>
          <a:xfrm>
            <a:off x="346777" y="709347"/>
            <a:ext cx="2506848" cy="83660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p:cSld name="Divider">
    <p:spTree>
      <p:nvGrpSpPr>
        <p:cNvPr id="69" name="Shape 69"/>
        <p:cNvGrpSpPr/>
        <p:nvPr/>
      </p:nvGrpSpPr>
      <p:grpSpPr>
        <a:xfrm>
          <a:off x="0" y="0"/>
          <a:ext cx="0" cy="0"/>
          <a:chOff x="0" y="0"/>
          <a:chExt cx="0" cy="0"/>
        </a:xfrm>
      </p:grpSpPr>
      <p:sp>
        <p:nvSpPr>
          <p:cNvPr id="70" name="Google Shape;70;p10"/>
          <p:cNvSpPr/>
          <p:nvPr/>
        </p:nvSpPr>
        <p:spPr>
          <a:xfrm>
            <a:off x="0" y="-1774"/>
            <a:ext cx="8347085" cy="6859774"/>
          </a:xfrm>
          <a:custGeom>
            <a:rect b="b" l="l" r="r" t="t"/>
            <a:pathLst>
              <a:path extrusionOk="0" h="3815" w="5029">
                <a:moveTo>
                  <a:pt x="5029" y="0"/>
                </a:moveTo>
                <a:lnTo>
                  <a:pt x="0" y="0"/>
                </a:lnTo>
                <a:lnTo>
                  <a:pt x="0" y="3815"/>
                </a:lnTo>
                <a:lnTo>
                  <a:pt x="3570" y="3815"/>
                </a:lnTo>
                <a:lnTo>
                  <a:pt x="5029" y="0"/>
                </a:lnTo>
                <a:close/>
              </a:path>
            </a:pathLst>
          </a:custGeom>
          <a:solidFill>
            <a:srgbClr val="A7A7AA"/>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pic>
        <p:nvPicPr>
          <p:cNvPr id="71" name="Google Shape;71;p10"/>
          <p:cNvPicPr preferRelativeResize="0"/>
          <p:nvPr/>
        </p:nvPicPr>
        <p:blipFill rotWithShape="1">
          <a:blip r:embed="rId2">
            <a:alphaModFix/>
          </a:blip>
          <a:srcRect b="5141" l="2338" r="0" t="0"/>
          <a:stretch/>
        </p:blipFill>
        <p:spPr>
          <a:xfrm>
            <a:off x="0" y="3772900"/>
            <a:ext cx="4245343" cy="3084626"/>
          </a:xfrm>
          <a:prstGeom prst="rect">
            <a:avLst/>
          </a:prstGeom>
          <a:noFill/>
          <a:ln>
            <a:noFill/>
          </a:ln>
        </p:spPr>
      </p:pic>
      <p:sp>
        <p:nvSpPr>
          <p:cNvPr id="72" name="Google Shape;72;p10"/>
          <p:cNvSpPr txBox="1"/>
          <p:nvPr>
            <p:ph type="title"/>
          </p:nvPr>
        </p:nvSpPr>
        <p:spPr>
          <a:xfrm>
            <a:off x="390731" y="1836895"/>
            <a:ext cx="6374743" cy="57606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10"/>
          <p:cNvSpPr txBox="1"/>
          <p:nvPr>
            <p:ph idx="1" type="body"/>
          </p:nvPr>
        </p:nvSpPr>
        <p:spPr>
          <a:xfrm>
            <a:off x="390731" y="2410671"/>
            <a:ext cx="6381017"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74" name="Google Shape;74;p10"/>
          <p:cNvPicPr preferRelativeResize="0"/>
          <p:nvPr/>
        </p:nvPicPr>
        <p:blipFill rotWithShape="1">
          <a:blip r:embed="rId3">
            <a:alphaModFix/>
          </a:blip>
          <a:srcRect b="0" l="0" r="0" t="0"/>
          <a:stretch/>
        </p:blipFill>
        <p:spPr>
          <a:xfrm>
            <a:off x="6426757" y="5735782"/>
            <a:ext cx="2486846" cy="82993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3" name="Shape 83"/>
        <p:cNvGrpSpPr/>
        <p:nvPr/>
      </p:nvGrpSpPr>
      <p:grpSpPr>
        <a:xfrm>
          <a:off x="0" y="0"/>
          <a:ext cx="0" cy="0"/>
          <a:chOff x="0" y="0"/>
          <a:chExt cx="0" cy="0"/>
        </a:xfrm>
      </p:grpSpPr>
      <p:cxnSp>
        <p:nvCxnSpPr>
          <p:cNvPr id="84" name="Google Shape;84;p12"/>
          <p:cNvCxnSpPr/>
          <p:nvPr/>
        </p:nvCxnSpPr>
        <p:spPr>
          <a:xfrm>
            <a:off x="4278300" y="3668217"/>
            <a:ext cx="587400" cy="0"/>
          </a:xfrm>
          <a:prstGeom prst="straightConnector1">
            <a:avLst/>
          </a:prstGeom>
          <a:noFill/>
          <a:ln cap="flat" cmpd="sng" w="76200">
            <a:solidFill>
              <a:schemeClr val="dk1"/>
            </a:solidFill>
            <a:prstDash val="solid"/>
            <a:round/>
            <a:headEnd len="sm" w="sm" type="none"/>
            <a:tailEnd len="sm" w="sm" type="none"/>
          </a:ln>
        </p:spPr>
      </p:cxnSp>
      <p:sp>
        <p:nvSpPr>
          <p:cNvPr id="85" name="Google Shape;85;p12"/>
          <p:cNvSpPr txBox="1"/>
          <p:nvPr>
            <p:ph type="ctrTitle"/>
          </p:nvPr>
        </p:nvSpPr>
        <p:spPr>
          <a:xfrm>
            <a:off x="311700" y="794633"/>
            <a:ext cx="8520600" cy="26104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dk1"/>
              </a:buClr>
              <a:buSzPts val="5400"/>
              <a:buFont typeface="Arial"/>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86" name="Google Shape;86;p12"/>
          <p:cNvSpPr txBox="1"/>
          <p:nvPr>
            <p:ph idx="1" type="subTitle"/>
          </p:nvPr>
        </p:nvSpPr>
        <p:spPr>
          <a:xfrm>
            <a:off x="311700" y="4221097"/>
            <a:ext cx="8520600" cy="97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None/>
              <a:defRPr sz="2400"/>
            </a:lvl1pPr>
            <a:lvl2pPr lvl="1" algn="ctr">
              <a:lnSpc>
                <a:spcPct val="100000"/>
              </a:lnSpc>
              <a:spcBef>
                <a:spcPts val="0"/>
              </a:spcBef>
              <a:spcAft>
                <a:spcPts val="0"/>
              </a:spcAft>
              <a:buClr>
                <a:schemeClr val="dk1"/>
              </a:buClr>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Clr>
                <a:schemeClr val="dk1"/>
              </a:buClr>
              <a:buSzPts val="2400"/>
              <a:buNone/>
              <a:defRPr sz="2400"/>
            </a:lvl8pPr>
            <a:lvl9pPr lvl="8" algn="ctr">
              <a:lnSpc>
                <a:spcPct val="100000"/>
              </a:lnSpc>
              <a:spcBef>
                <a:spcPts val="0"/>
              </a:spcBef>
              <a:spcAft>
                <a:spcPts val="0"/>
              </a:spcAft>
              <a:buClr>
                <a:schemeClr val="dk1"/>
              </a:buClr>
              <a:buSzPts val="2400"/>
              <a:buNone/>
              <a:defRPr sz="2400"/>
            </a:lvl9pPr>
          </a:lstStyle>
          <a:p/>
        </p:txBody>
      </p:sp>
      <p:sp>
        <p:nvSpPr>
          <p:cNvPr id="87" name="Google Shape;87;p12"/>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1pPr>
            <a:lvl2pPr indent="0" lvl="1"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2pPr>
            <a:lvl3pPr indent="0" lvl="2"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3pPr>
            <a:lvl4pPr indent="0" lvl="3"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4pPr>
            <a:lvl5pPr indent="0" lvl="4"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5pPr>
            <a:lvl6pPr indent="0" lvl="5"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6pPr>
            <a:lvl7pPr indent="0" lvl="6"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7pPr>
            <a:lvl8pPr indent="0" lvl="7"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8pPr>
            <a:lvl9pPr indent="0" lvl="8"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theme" Target="../theme/theme6.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51.xml"/><Relationship Id="rId11" Type="http://schemas.openxmlformats.org/officeDocument/2006/relationships/slideLayout" Target="../slideLayouts/slideLayout42.xml"/><Relationship Id="rId22" Type="http://schemas.openxmlformats.org/officeDocument/2006/relationships/slideLayout" Target="../slideLayouts/slideLayout53.xml"/><Relationship Id="rId10" Type="http://schemas.openxmlformats.org/officeDocument/2006/relationships/slideLayout" Target="../slideLayouts/slideLayout41.xml"/><Relationship Id="rId21" Type="http://schemas.openxmlformats.org/officeDocument/2006/relationships/slideLayout" Target="../slideLayouts/slideLayout52.xml"/><Relationship Id="rId13" Type="http://schemas.openxmlformats.org/officeDocument/2006/relationships/slideLayout" Target="../slideLayouts/slideLayout44.xml"/><Relationship Id="rId24" Type="http://schemas.openxmlformats.org/officeDocument/2006/relationships/theme" Target="../theme/theme1.xml"/><Relationship Id="rId12" Type="http://schemas.openxmlformats.org/officeDocument/2006/relationships/slideLayout" Target="../slideLayouts/slideLayout43.xml"/><Relationship Id="rId23" Type="http://schemas.openxmlformats.org/officeDocument/2006/relationships/slideLayout" Target="../slideLayouts/slideLayout54.xml"/><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5" Type="http://schemas.openxmlformats.org/officeDocument/2006/relationships/slideLayout" Target="../slideLayouts/slideLayout36.xml"/><Relationship Id="rId19" Type="http://schemas.openxmlformats.org/officeDocument/2006/relationships/slideLayout" Target="../slideLayouts/slideLayout50.xml"/><Relationship Id="rId6" Type="http://schemas.openxmlformats.org/officeDocument/2006/relationships/slideLayout" Target="../slideLayouts/slideLayout37.xml"/><Relationship Id="rId18" Type="http://schemas.openxmlformats.org/officeDocument/2006/relationships/slideLayout" Target="../slideLayouts/slideLayout49.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 name="Shape 6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4" r:id="rId1"/>
    <p:sldLayoutId id="2147483655"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5" name="Shape 75"/>
        <p:cNvGrpSpPr/>
        <p:nvPr/>
      </p:nvGrpSpPr>
      <p:grpSpPr>
        <a:xfrm>
          <a:off x="0" y="0"/>
          <a:ext cx="0" cy="0"/>
          <a:chOff x="0" y="0"/>
          <a:chExt cx="0" cy="0"/>
        </a:xfrm>
      </p:grpSpPr>
      <p:sp>
        <p:nvSpPr>
          <p:cNvPr id="76" name="Google Shape;76;p11"/>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 name="Google Shape;77;p11"/>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1pPr>
            <a:lvl2pPr indent="0" lvl="1"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2pPr>
            <a:lvl3pPr indent="0" lvl="2"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3pPr>
            <a:lvl4pPr indent="0" lvl="3"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4pPr>
            <a:lvl5pPr indent="0" lvl="4"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5pPr>
            <a:lvl6pPr indent="0" lvl="5"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6pPr>
            <a:lvl7pPr indent="0" lvl="6"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7pPr>
            <a:lvl8pPr indent="0" lvl="7"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8pPr>
            <a:lvl9pPr indent="0" lvl="8"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cxnSp>
        <p:nvCxnSpPr>
          <p:cNvPr id="78" name="Google Shape;78;p11"/>
          <p:cNvCxnSpPr/>
          <p:nvPr/>
        </p:nvCxnSpPr>
        <p:spPr>
          <a:xfrm>
            <a:off x="232615" y="6330366"/>
            <a:ext cx="8679877" cy="0"/>
          </a:xfrm>
          <a:prstGeom prst="straightConnector1">
            <a:avLst/>
          </a:prstGeom>
          <a:noFill/>
          <a:ln cap="flat" cmpd="sng" w="9525">
            <a:solidFill>
              <a:schemeClr val="accent1"/>
            </a:solidFill>
            <a:prstDash val="solid"/>
            <a:round/>
            <a:headEnd len="sm" w="sm" type="none"/>
            <a:tailEnd len="sm" w="sm" type="none"/>
          </a:ln>
        </p:spPr>
      </p:cxnSp>
      <p:sp>
        <p:nvSpPr>
          <p:cNvPr id="79" name="Google Shape;79;p11"/>
          <p:cNvSpPr txBox="1"/>
          <p:nvPr>
            <p:ph idx="1" type="body"/>
          </p:nvPr>
        </p:nvSpPr>
        <p:spPr>
          <a:xfrm>
            <a:off x="348932" y="918000"/>
            <a:ext cx="7118021" cy="52488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6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1pPr>
            <a:lvl2pPr indent="-228600" lvl="1" marL="914400" marR="0" rtl="0" algn="l">
              <a:lnSpc>
                <a:spcPct val="100000"/>
              </a:lnSpc>
              <a:spcBef>
                <a:spcPts val="3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3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3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3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3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7pPr>
            <a:lvl8pPr indent="-292100" lvl="7" marL="3657600" marR="0" rtl="0" algn="l">
              <a:spcBef>
                <a:spcPts val="3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80" name="Google Shape;80;p11"/>
          <p:cNvPicPr preferRelativeResize="0"/>
          <p:nvPr/>
        </p:nvPicPr>
        <p:blipFill rotWithShape="1">
          <a:blip r:embed="rId1">
            <a:alphaModFix/>
          </a:blip>
          <a:srcRect b="0" l="0" r="0" t="0"/>
          <a:stretch/>
        </p:blipFill>
        <p:spPr>
          <a:xfrm>
            <a:off x="1668596" y="1374509"/>
            <a:ext cx="5795967" cy="4335781"/>
          </a:xfrm>
          <a:prstGeom prst="rect">
            <a:avLst/>
          </a:prstGeom>
          <a:noFill/>
          <a:ln>
            <a:noFill/>
          </a:ln>
        </p:spPr>
      </p:pic>
      <p:pic>
        <p:nvPicPr>
          <p:cNvPr id="81" name="Google Shape;81;p11"/>
          <p:cNvPicPr preferRelativeResize="0"/>
          <p:nvPr/>
        </p:nvPicPr>
        <p:blipFill rotWithShape="1">
          <a:blip r:embed="rId2">
            <a:alphaModFix/>
          </a:blip>
          <a:srcRect b="0" l="0" r="0" t="0"/>
          <a:stretch/>
        </p:blipFill>
        <p:spPr>
          <a:xfrm>
            <a:off x="231508" y="6392703"/>
            <a:ext cx="642223" cy="385882"/>
          </a:xfrm>
          <a:prstGeom prst="rect">
            <a:avLst/>
          </a:prstGeom>
          <a:noFill/>
          <a:ln>
            <a:noFill/>
          </a:ln>
        </p:spPr>
      </p:pic>
      <p:pic>
        <p:nvPicPr>
          <p:cNvPr id="82" name="Google Shape;82;p11"/>
          <p:cNvPicPr preferRelativeResize="0"/>
          <p:nvPr/>
        </p:nvPicPr>
        <p:blipFill rotWithShape="1">
          <a:blip r:embed="rId3">
            <a:alphaModFix/>
          </a:blip>
          <a:srcRect b="0" l="0" r="0" t="0"/>
          <a:stretch/>
        </p:blipFill>
        <p:spPr>
          <a:xfrm>
            <a:off x="3694638" y="6514620"/>
            <a:ext cx="1754724" cy="1507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0" name="Shape 180"/>
        <p:cNvGrpSpPr/>
        <p:nvPr/>
      </p:nvGrpSpPr>
      <p:grpSpPr>
        <a:xfrm>
          <a:off x="0" y="0"/>
          <a:ext cx="0" cy="0"/>
          <a:chOff x="0" y="0"/>
          <a:chExt cx="0" cy="0"/>
        </a:xfrm>
      </p:grpSpPr>
      <p:sp>
        <p:nvSpPr>
          <p:cNvPr id="181" name="Google Shape;181;p27"/>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182" name="Google Shape;182;p27"/>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183" name="Google Shape;183;p2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7" name="Shape 227"/>
        <p:cNvGrpSpPr/>
        <p:nvPr/>
      </p:nvGrpSpPr>
      <p:grpSpPr>
        <a:xfrm>
          <a:off x="0" y="0"/>
          <a:ext cx="0" cy="0"/>
          <a:chOff x="0" y="0"/>
          <a:chExt cx="0" cy="0"/>
        </a:xfrm>
      </p:grpSpPr>
      <p:pic>
        <p:nvPicPr>
          <p:cNvPr id="228" name="Google Shape;228;p39"/>
          <p:cNvPicPr preferRelativeResize="0"/>
          <p:nvPr/>
        </p:nvPicPr>
        <p:blipFill rotWithShape="1">
          <a:blip r:embed="rId1">
            <a:alphaModFix/>
          </a:blip>
          <a:srcRect b="0" l="0" r="0" t="0"/>
          <a:stretch/>
        </p:blipFill>
        <p:spPr>
          <a:xfrm>
            <a:off x="1668596" y="1374509"/>
            <a:ext cx="5795967" cy="4335781"/>
          </a:xfrm>
          <a:prstGeom prst="rect">
            <a:avLst/>
          </a:prstGeom>
          <a:noFill/>
          <a:ln>
            <a:noFill/>
          </a:ln>
        </p:spPr>
      </p:pic>
      <p:sp>
        <p:nvSpPr>
          <p:cNvPr id="229" name="Google Shape;229;p39"/>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0" name="Google Shape;230;p39"/>
          <p:cNvSpPr txBox="1"/>
          <p:nvPr>
            <p:ph idx="1" type="body"/>
          </p:nvPr>
        </p:nvSpPr>
        <p:spPr>
          <a:xfrm>
            <a:off x="332307" y="1404000"/>
            <a:ext cx="7557507" cy="4780800"/>
          </a:xfrm>
          <a:prstGeom prst="rect">
            <a:avLst/>
          </a:prstGeom>
          <a:noFill/>
          <a:ln>
            <a:noFill/>
          </a:ln>
        </p:spPr>
        <p:txBody>
          <a:bodyPr anchorCtr="0" anchor="t" bIns="45700" lIns="0" spcFirstLastPara="1" rIns="91425" wrap="square" tIns="0">
            <a:noAutofit/>
          </a:bodyPr>
          <a:lstStyle>
            <a:lvl1pPr indent="-228600" lvl="0" marL="457200" marR="0" rtl="0" algn="l">
              <a:lnSpc>
                <a:spcPct val="100000"/>
              </a:lnSpc>
              <a:spcBef>
                <a:spcPts val="6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1pPr>
            <a:lvl2pPr indent="-228600" lvl="1" marL="914400" marR="0" rtl="0" algn="l">
              <a:lnSpc>
                <a:spcPct val="100000"/>
              </a:lnSpc>
              <a:spcBef>
                <a:spcPts val="3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78130" lvl="2" marL="1371600" marR="0" rtl="0" algn="l">
              <a:lnSpc>
                <a:spcPct val="100000"/>
              </a:lnSpc>
              <a:spcBef>
                <a:spcPts val="300"/>
              </a:spcBef>
              <a:spcAft>
                <a:spcPts val="0"/>
              </a:spcAft>
              <a:buClr>
                <a:schemeClr val="accent1"/>
              </a:buClr>
              <a:buSzPts val="780"/>
              <a:buFont typeface="Noto Sans Symbols"/>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300"/>
              </a:spcBef>
              <a:spcAft>
                <a:spcPts val="0"/>
              </a:spcAft>
              <a:buClr>
                <a:schemeClr val="accent1"/>
              </a:buClr>
              <a:buSzPts val="1200"/>
              <a:buFont typeface="Noto Sans Symbols"/>
              <a:buChar char="−"/>
              <a:defRPr b="0" i="0" sz="1200" u="none" cap="none" strike="noStrike">
                <a:solidFill>
                  <a:schemeClr val="dk1"/>
                </a:solidFill>
                <a:latin typeface="Arial"/>
                <a:ea typeface="Arial"/>
                <a:cs typeface="Arial"/>
                <a:sym typeface="Arial"/>
              </a:defRPr>
            </a:lvl4pPr>
            <a:lvl5pPr indent="-278129" lvl="4" marL="2286000" marR="0" rtl="0" algn="l">
              <a:lnSpc>
                <a:spcPct val="100000"/>
              </a:lnSpc>
              <a:spcBef>
                <a:spcPts val="300"/>
              </a:spcBef>
              <a:spcAft>
                <a:spcPts val="0"/>
              </a:spcAft>
              <a:buClr>
                <a:schemeClr val="accent1"/>
              </a:buClr>
              <a:buSzPts val="780"/>
              <a:buFont typeface="Noto Sans Symbols"/>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300"/>
              </a:spcBef>
              <a:spcAft>
                <a:spcPts val="0"/>
              </a:spcAft>
              <a:buClr>
                <a:schemeClr val="accent1"/>
              </a:buClr>
              <a:buSzPts val="1200"/>
              <a:buFont typeface="Noto Sans Symbols"/>
              <a:buChar char="−"/>
              <a:defRPr b="0" i="0" sz="1200" u="none" cap="none" strike="noStrike">
                <a:solidFill>
                  <a:schemeClr val="dk1"/>
                </a:solidFill>
                <a:latin typeface="Arial"/>
                <a:ea typeface="Arial"/>
                <a:cs typeface="Arial"/>
                <a:sym typeface="Arial"/>
              </a:defRPr>
            </a:lvl6pPr>
            <a:lvl7pPr indent="-269875" lvl="6" marL="3200400" marR="0" rtl="0" algn="l">
              <a:lnSpc>
                <a:spcPct val="105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42"/>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1" name="Google Shape;231;p39"/>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1pPr>
            <a:lvl2pPr indent="0" lvl="1"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2pPr>
            <a:lvl3pPr indent="0" lvl="2"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3pPr>
            <a:lvl4pPr indent="0" lvl="3"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4pPr>
            <a:lvl5pPr indent="0" lvl="4"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5pPr>
            <a:lvl6pPr indent="0" lvl="5"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6pPr>
            <a:lvl7pPr indent="0" lvl="6"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7pPr>
            <a:lvl8pPr indent="0" lvl="7"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8pPr>
            <a:lvl9pPr indent="0" lvl="8"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cxnSp>
        <p:nvCxnSpPr>
          <p:cNvPr id="232" name="Google Shape;232;p39"/>
          <p:cNvCxnSpPr/>
          <p:nvPr/>
        </p:nvCxnSpPr>
        <p:spPr>
          <a:xfrm>
            <a:off x="232615" y="6330366"/>
            <a:ext cx="8679877" cy="0"/>
          </a:xfrm>
          <a:prstGeom prst="straightConnector1">
            <a:avLst/>
          </a:prstGeom>
          <a:noFill/>
          <a:ln cap="flat" cmpd="sng" w="9525">
            <a:solidFill>
              <a:schemeClr val="accent1"/>
            </a:solidFill>
            <a:prstDash val="solid"/>
            <a:round/>
            <a:headEnd len="sm" w="sm" type="none"/>
            <a:tailEnd len="sm" w="sm" type="none"/>
          </a:ln>
        </p:spPr>
      </p:cxnSp>
      <p:pic>
        <p:nvPicPr>
          <p:cNvPr id="233" name="Google Shape;233;p39"/>
          <p:cNvPicPr preferRelativeResize="0"/>
          <p:nvPr/>
        </p:nvPicPr>
        <p:blipFill rotWithShape="1">
          <a:blip r:embed="rId2">
            <a:alphaModFix/>
          </a:blip>
          <a:srcRect b="0" l="0" r="0" t="0"/>
          <a:stretch/>
        </p:blipFill>
        <p:spPr>
          <a:xfrm>
            <a:off x="231508" y="6392703"/>
            <a:ext cx="642223" cy="385882"/>
          </a:xfrm>
          <a:prstGeom prst="rect">
            <a:avLst/>
          </a:prstGeom>
          <a:noFill/>
          <a:ln>
            <a:noFill/>
          </a:ln>
        </p:spPr>
      </p:pic>
      <p:pic>
        <p:nvPicPr>
          <p:cNvPr id="234" name="Google Shape;234;p39"/>
          <p:cNvPicPr preferRelativeResize="0"/>
          <p:nvPr/>
        </p:nvPicPr>
        <p:blipFill rotWithShape="1">
          <a:blip r:embed="rId3">
            <a:alphaModFix/>
          </a:blip>
          <a:srcRect b="0" l="0" r="0" t="0"/>
          <a:stretch/>
        </p:blipFill>
        <p:spPr>
          <a:xfrm>
            <a:off x="3694638" y="6514620"/>
            <a:ext cx="1754724" cy="1507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29.png"/><Relationship Id="rId5"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Relationship Id="rId3"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Relationship Id="rId3"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5.xml"/><Relationship Id="rId3" Type="http://schemas.openxmlformats.org/officeDocument/2006/relationships/image" Target="../media/image48.gif"/><Relationship Id="rId4" Type="http://schemas.openxmlformats.org/officeDocument/2006/relationships/image" Target="../media/image55.png"/><Relationship Id="rId5" Type="http://schemas.openxmlformats.org/officeDocument/2006/relationships/image" Target="../media/image45.png"/><Relationship Id="rId6" Type="http://schemas.openxmlformats.org/officeDocument/2006/relationships/image" Target="../media/image53.png"/><Relationship Id="rId7" Type="http://schemas.openxmlformats.org/officeDocument/2006/relationships/image" Target="../media/image40.png"/><Relationship Id="rId8"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9.xml"/><Relationship Id="rId3" Type="http://schemas.openxmlformats.org/officeDocument/2006/relationships/image" Target="../media/image4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9.xml"/><Relationship Id="rId3"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1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1.xml"/><Relationship Id="rId3" Type="http://schemas.openxmlformats.org/officeDocument/2006/relationships/image" Target="../media/image5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4.xml"/><Relationship Id="rId3"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6.xml"/><Relationship Id="rId3" Type="http://schemas.openxmlformats.org/officeDocument/2006/relationships/image" Target="../media/image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9.xml"/><Relationship Id="rId3" Type="http://schemas.openxmlformats.org/officeDocument/2006/relationships/image" Target="../media/image5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4.xml"/><Relationship Id="rId3" Type="http://schemas.openxmlformats.org/officeDocument/2006/relationships/hyperlink" Target="https://www.rbcinsurance.com/health-insurance/critical-illness-insurance.htm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9.xml"/><Relationship Id="rId3" Type="http://schemas.openxmlformats.org/officeDocument/2006/relationships/hyperlink" Target="http://www.robtetrault.com" TargetMode="External"/><Relationship Id="rId4" Type="http://schemas.openxmlformats.org/officeDocument/2006/relationships/image" Target="../media/image54.jpg"/><Relationship Id="rId5" Type="http://schemas.openxmlformats.org/officeDocument/2006/relationships/image" Target="../media/image51.jpg"/><Relationship Id="rId6" Type="http://schemas.openxmlformats.org/officeDocument/2006/relationships/image" Target="../media/image58.png"/><Relationship Id="rId7"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33.jpg"/><Relationship Id="rId4" Type="http://schemas.openxmlformats.org/officeDocument/2006/relationships/image" Target="../media/image1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0.xml"/><Relationship Id="rId3"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image" Target="../media/image43.png"/><Relationship Id="rId5" Type="http://schemas.openxmlformats.org/officeDocument/2006/relationships/image" Target="../media/image4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24.jpg"/><Relationship Id="rId4" Type="http://schemas.openxmlformats.org/officeDocument/2006/relationships/image" Target="../media/image28.jpg"/><Relationship Id="rId5" Type="http://schemas.openxmlformats.org/officeDocument/2006/relationships/image" Target="../media/image27.jpg"/><Relationship Id="rId6" Type="http://schemas.openxmlformats.org/officeDocument/2006/relationships/image" Target="../media/image3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25.jpg"/><Relationship Id="rId4" Type="http://schemas.openxmlformats.org/officeDocument/2006/relationships/image" Target="../media/image32.jpg"/><Relationship Id="rId5"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60"/>
          <p:cNvSpPr txBox="1"/>
          <p:nvPr>
            <p:ph idx="1" type="body"/>
          </p:nvPr>
        </p:nvSpPr>
        <p:spPr>
          <a:xfrm>
            <a:off x="420896" y="2485291"/>
            <a:ext cx="5057115" cy="1887418"/>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lt1"/>
              </a:buClr>
              <a:buSzPts val="3600"/>
              <a:buNone/>
            </a:pPr>
            <a:r>
              <a:rPr b="1" lang="en-US" sz="3600"/>
              <a:t>Retirement Planning</a:t>
            </a:r>
            <a:endParaRPr/>
          </a:p>
          <a:p>
            <a:pPr indent="0" lvl="0" marL="0" rtl="0" algn="l">
              <a:lnSpc>
                <a:spcPct val="110000"/>
              </a:lnSpc>
              <a:spcBef>
                <a:spcPts val="1200"/>
              </a:spcBef>
              <a:spcAft>
                <a:spcPts val="0"/>
              </a:spcAft>
              <a:buClr>
                <a:schemeClr val="lt1"/>
              </a:buClr>
              <a:buSzPts val="3600"/>
              <a:buNone/>
            </a:pPr>
            <a:r>
              <a:rPr b="1" lang="en-US" sz="3600"/>
              <a:t>Master Class</a:t>
            </a:r>
            <a:endParaRPr b="1" sz="2400"/>
          </a:p>
        </p:txBody>
      </p:sp>
      <p:sp>
        <p:nvSpPr>
          <p:cNvPr id="369" name="Google Shape;369;p60"/>
          <p:cNvSpPr txBox="1"/>
          <p:nvPr>
            <p:ph idx="2" type="body"/>
          </p:nvPr>
        </p:nvSpPr>
        <p:spPr>
          <a:xfrm>
            <a:off x="420896" y="6152781"/>
            <a:ext cx="1882770" cy="281682"/>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lt1"/>
              </a:buClr>
              <a:buSzPts val="1100"/>
              <a:buNone/>
            </a:pPr>
            <a:r>
              <a:rPr lang="en-US"/>
              <a:t>November 16th, 2019</a:t>
            </a:r>
            <a:endParaRPr/>
          </a:p>
        </p:txBody>
      </p:sp>
      <p:pic>
        <p:nvPicPr>
          <p:cNvPr id="370" name="Google Shape;370;p60"/>
          <p:cNvPicPr preferRelativeResize="0"/>
          <p:nvPr/>
        </p:nvPicPr>
        <p:blipFill rotWithShape="1">
          <a:blip r:embed="rId3">
            <a:alphaModFix/>
          </a:blip>
          <a:srcRect b="0" l="0" r="0" t="0"/>
          <a:stretch/>
        </p:blipFill>
        <p:spPr>
          <a:xfrm>
            <a:off x="6840336" y="5912285"/>
            <a:ext cx="2011254" cy="6971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69"/>
          <p:cNvSpPr/>
          <p:nvPr/>
        </p:nvSpPr>
        <p:spPr>
          <a:xfrm>
            <a:off x="232615" y="4200672"/>
            <a:ext cx="8675129" cy="172632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chemeClr val="dk1"/>
              </a:buClr>
              <a:buSzPts val="923"/>
              <a:buFont typeface="Arial"/>
              <a:buNone/>
            </a:pPr>
            <a:r>
              <a:t/>
            </a:r>
            <a:endParaRPr sz="922">
              <a:solidFill>
                <a:schemeClr val="lt1"/>
              </a:solidFill>
              <a:latin typeface="Arial"/>
              <a:ea typeface="Arial"/>
              <a:cs typeface="Arial"/>
              <a:sym typeface="Arial"/>
            </a:endParaRPr>
          </a:p>
        </p:txBody>
      </p:sp>
      <p:sp>
        <p:nvSpPr>
          <p:cNvPr id="468" name="Google Shape;468;p69"/>
          <p:cNvSpPr txBox="1"/>
          <p:nvPr>
            <p:ph idx="1" type="body"/>
          </p:nvPr>
        </p:nvSpPr>
        <p:spPr>
          <a:xfrm>
            <a:off x="232615" y="1404000"/>
            <a:ext cx="4017600" cy="2386800"/>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Clr>
                <a:schemeClr val="lt2"/>
              </a:buClr>
              <a:buSzPts val="1100"/>
              <a:buNone/>
            </a:pPr>
            <a:r>
              <a:rPr lang="en-US">
                <a:solidFill>
                  <a:schemeClr val="lt2"/>
                </a:solidFill>
              </a:rPr>
              <a:t>Overview</a:t>
            </a:r>
            <a:endParaRPr/>
          </a:p>
          <a:p>
            <a:pPr indent="-182563" lvl="2" marL="182563" rtl="0" algn="l">
              <a:lnSpc>
                <a:spcPct val="100000"/>
              </a:lnSpc>
              <a:spcBef>
                <a:spcPts val="300"/>
              </a:spcBef>
              <a:spcAft>
                <a:spcPts val="0"/>
              </a:spcAft>
              <a:buSzPts val="1000"/>
              <a:buFont typeface="Arial"/>
              <a:buChar char="•"/>
            </a:pPr>
            <a:r>
              <a:rPr lang="en-US"/>
              <a:t>Strong balance sheet of C$575.6 million working capital</a:t>
            </a:r>
            <a:r>
              <a:rPr baseline="30000" lang="en-US"/>
              <a:t>1</a:t>
            </a:r>
            <a:endParaRPr/>
          </a:p>
          <a:p>
            <a:pPr indent="-182563" lvl="2" marL="182563" rtl="0" algn="l">
              <a:lnSpc>
                <a:spcPct val="100000"/>
              </a:lnSpc>
              <a:spcBef>
                <a:spcPts val="300"/>
              </a:spcBef>
              <a:spcAft>
                <a:spcPts val="0"/>
              </a:spcAft>
              <a:buSzPts val="1000"/>
              <a:buFont typeface="Arial"/>
              <a:buChar char="•"/>
            </a:pPr>
            <a:r>
              <a:rPr lang="en-US"/>
              <a:t>C$61.3 billion in client assets under management and administration</a:t>
            </a:r>
            <a:r>
              <a:rPr baseline="30000" lang="en-US"/>
              <a:t>1</a:t>
            </a:r>
            <a:r>
              <a:rPr lang="en-US"/>
              <a:t> at the end of Q4/18</a:t>
            </a:r>
            <a:endParaRPr/>
          </a:p>
          <a:p>
            <a:pPr indent="-182563" lvl="2" marL="182563" rtl="0" algn="l">
              <a:lnSpc>
                <a:spcPct val="100000"/>
              </a:lnSpc>
              <a:spcBef>
                <a:spcPts val="300"/>
              </a:spcBef>
              <a:spcAft>
                <a:spcPts val="0"/>
              </a:spcAft>
              <a:buSzPts val="1000"/>
              <a:buFont typeface="Arial"/>
              <a:buChar char="•"/>
            </a:pPr>
            <a:r>
              <a:rPr lang="en-US"/>
              <a:t>Comprehensive coverage of the major growth equity buyers – regardless of geography</a:t>
            </a:r>
            <a:endParaRPr/>
          </a:p>
          <a:p>
            <a:pPr indent="-182563" lvl="2" marL="182563" rtl="0" algn="l">
              <a:lnSpc>
                <a:spcPct val="100000"/>
              </a:lnSpc>
              <a:spcBef>
                <a:spcPts val="300"/>
              </a:spcBef>
              <a:spcAft>
                <a:spcPts val="0"/>
              </a:spcAft>
              <a:buSzPts val="1000"/>
              <a:buFont typeface="Arial"/>
              <a:buChar char="•"/>
            </a:pPr>
            <a:r>
              <a:rPr lang="en-US"/>
              <a:t>Operations in Canada, the US, the UK &amp; Europe, the Middle East and Asia Pacific and capabilities to list companies on 10 stock exchanges worldwide</a:t>
            </a:r>
            <a:endParaRPr/>
          </a:p>
          <a:p>
            <a:pPr indent="-182563" lvl="2" marL="182563" rtl="0" algn="l">
              <a:lnSpc>
                <a:spcPct val="100000"/>
              </a:lnSpc>
              <a:spcBef>
                <a:spcPts val="300"/>
              </a:spcBef>
              <a:spcAft>
                <a:spcPts val="0"/>
              </a:spcAft>
              <a:buSzPts val="1000"/>
              <a:buFont typeface="Arial"/>
              <a:buChar char="•"/>
            </a:pPr>
            <a:r>
              <a:rPr lang="en-US"/>
              <a:t>Committed to further development in key markets and sectors successfully acquired and integrated six companies in the last ten years</a:t>
            </a:r>
            <a:endParaRPr/>
          </a:p>
        </p:txBody>
      </p:sp>
      <p:sp>
        <p:nvSpPr>
          <p:cNvPr id="469" name="Google Shape;469;p69"/>
          <p:cNvSpPr txBox="1"/>
          <p:nvPr>
            <p:ph idx="2" type="body"/>
          </p:nvPr>
        </p:nvSpPr>
        <p:spPr>
          <a:xfrm>
            <a:off x="4901538" y="1559769"/>
            <a:ext cx="1849101" cy="553009"/>
          </a:xfrm>
          <a:prstGeom prst="rect">
            <a:avLst/>
          </a:prstGeom>
          <a:noFill/>
          <a:ln>
            <a:noFill/>
          </a:ln>
        </p:spPr>
        <p:txBody>
          <a:bodyPr anchorCtr="0" anchor="t" bIns="42200" lIns="0" spcFirstLastPara="1" rIns="84400" wrap="square" tIns="0">
            <a:noAutofit/>
          </a:bodyPr>
          <a:lstStyle/>
          <a:p>
            <a:pPr indent="0" lvl="0" marL="0" rtl="0" algn="l">
              <a:lnSpc>
                <a:spcPct val="100000"/>
              </a:lnSpc>
              <a:spcBef>
                <a:spcPts val="0"/>
              </a:spcBef>
              <a:spcAft>
                <a:spcPts val="0"/>
              </a:spcAft>
              <a:buClr>
                <a:schemeClr val="lt2"/>
              </a:buClr>
              <a:buSzPts val="1100"/>
              <a:buNone/>
            </a:pPr>
            <a:r>
              <a:rPr lang="en-US">
                <a:solidFill>
                  <a:schemeClr val="lt2"/>
                </a:solidFill>
              </a:rPr>
              <a:t>Global presence</a:t>
            </a:r>
            <a:endParaRPr/>
          </a:p>
        </p:txBody>
      </p:sp>
      <p:sp>
        <p:nvSpPr>
          <p:cNvPr id="470" name="Google Shape;470;p69"/>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dk1"/>
              </a:buClr>
              <a:buSzPts val="2100"/>
              <a:buFont typeface="Arial"/>
              <a:buNone/>
            </a:pPr>
            <a:r>
              <a:rPr lang="en-US"/>
              <a:t>Overview of Canaccord Genuity Group Inc.</a:t>
            </a:r>
            <a:endParaRPr/>
          </a:p>
        </p:txBody>
      </p:sp>
      <p:sp>
        <p:nvSpPr>
          <p:cNvPr id="471" name="Google Shape;471;p69"/>
          <p:cNvSpPr txBox="1"/>
          <p:nvPr>
            <p:ph idx="4" type="body"/>
          </p:nvPr>
        </p:nvSpPr>
        <p:spPr>
          <a:xfrm>
            <a:off x="332308" y="727200"/>
            <a:ext cx="8596800" cy="486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1600"/>
              <a:buNone/>
            </a:pPr>
            <a:r>
              <a:rPr lang="en-US">
                <a:solidFill>
                  <a:schemeClr val="lt2"/>
                </a:solidFill>
              </a:rPr>
              <a:t>A leading independent financial services firm with a global presence</a:t>
            </a:r>
            <a:endParaRPr/>
          </a:p>
        </p:txBody>
      </p:sp>
      <p:sp>
        <p:nvSpPr>
          <p:cNvPr id="472" name="Google Shape;472;p69"/>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p>
            <a:pPr indent="0" lvl="0" marL="0" rtl="0" algn="r">
              <a:lnSpc>
                <a:spcPct val="110000"/>
              </a:lnSpc>
              <a:spcBef>
                <a:spcPts val="0"/>
              </a:spcBef>
              <a:spcAft>
                <a:spcPts val="0"/>
              </a:spcAft>
              <a:buClr>
                <a:schemeClr val="dk1"/>
              </a:buClr>
              <a:buSzPts val="500"/>
              <a:buNone/>
            </a:pPr>
            <a:r>
              <a:rPr lang="en-US">
                <a:latin typeface="Arial"/>
                <a:ea typeface="Arial"/>
                <a:cs typeface="Arial"/>
                <a:sym typeface="Arial"/>
              </a:rPr>
              <a:t>Page </a:t>
            </a: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473" name="Google Shape;473;p69"/>
          <p:cNvSpPr txBox="1"/>
          <p:nvPr/>
        </p:nvSpPr>
        <p:spPr>
          <a:xfrm>
            <a:off x="232615" y="5988581"/>
            <a:ext cx="3367463" cy="28443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75F7D"/>
              </a:buClr>
              <a:buSzPts val="462"/>
              <a:buFont typeface="Arial"/>
              <a:buNone/>
            </a:pPr>
            <a:r>
              <a:rPr lang="en-US" sz="462">
                <a:solidFill>
                  <a:schemeClr val="dk1"/>
                </a:solidFill>
                <a:latin typeface="Arial"/>
                <a:ea typeface="Arial"/>
                <a:cs typeface="Arial"/>
                <a:sym typeface="Arial"/>
              </a:rPr>
              <a:t>Note:	All dollar amounts are stated in Canadian dollars unless otherwise indicated</a:t>
            </a:r>
            <a:endParaRPr/>
          </a:p>
          <a:p>
            <a:pPr indent="0" lvl="0" marL="0" marR="0" rtl="0" algn="l">
              <a:lnSpc>
                <a:spcPct val="100000"/>
              </a:lnSpc>
              <a:spcBef>
                <a:spcPts val="0"/>
              </a:spcBef>
              <a:spcAft>
                <a:spcPts val="0"/>
              </a:spcAft>
              <a:buClr>
                <a:srgbClr val="375F7D"/>
              </a:buClr>
              <a:buSzPts val="462"/>
              <a:buFont typeface="Arial"/>
              <a:buNone/>
            </a:pPr>
            <a:r>
              <a:rPr lang="en-US" sz="462">
                <a:solidFill>
                  <a:schemeClr val="dk1"/>
                </a:solidFill>
                <a:latin typeface="Arial"/>
                <a:ea typeface="Arial"/>
                <a:cs typeface="Arial"/>
                <a:sym typeface="Arial"/>
              </a:rPr>
              <a:t>1.	As at 28 June 2018.</a:t>
            </a:r>
            <a:endParaRPr/>
          </a:p>
          <a:p>
            <a:pPr indent="0" lvl="0" marL="0" marR="0" rtl="0" algn="l">
              <a:lnSpc>
                <a:spcPct val="100000"/>
              </a:lnSpc>
              <a:spcBef>
                <a:spcPts val="0"/>
              </a:spcBef>
              <a:spcAft>
                <a:spcPts val="0"/>
              </a:spcAft>
              <a:buClr>
                <a:srgbClr val="375F7D"/>
              </a:buClr>
              <a:buSzPts val="462"/>
              <a:buFont typeface="Arial"/>
              <a:buNone/>
            </a:pPr>
            <a:r>
              <a:rPr lang="en-US" sz="462">
                <a:solidFill>
                  <a:schemeClr val="dk1"/>
                </a:solidFill>
                <a:latin typeface="Arial"/>
                <a:ea typeface="Arial"/>
                <a:cs typeface="Arial"/>
                <a:sym typeface="Arial"/>
              </a:rPr>
              <a:t>2.	As at 24 September 2018.</a:t>
            </a:r>
            <a:endParaRPr/>
          </a:p>
          <a:p>
            <a:pPr indent="0" lvl="0" marL="0" marR="0" rtl="0" algn="l">
              <a:lnSpc>
                <a:spcPct val="100000"/>
              </a:lnSpc>
              <a:spcBef>
                <a:spcPts val="0"/>
              </a:spcBef>
              <a:spcAft>
                <a:spcPts val="0"/>
              </a:spcAft>
              <a:buClr>
                <a:srgbClr val="375F7D"/>
              </a:buClr>
              <a:buSzPts val="462"/>
              <a:buFont typeface="Arial"/>
              <a:buNone/>
            </a:pPr>
            <a:r>
              <a:rPr lang="en-US" sz="462">
                <a:solidFill>
                  <a:schemeClr val="dk1"/>
                </a:solidFill>
                <a:latin typeface="Arial"/>
                <a:ea typeface="Arial"/>
                <a:cs typeface="Arial"/>
                <a:sym typeface="Arial"/>
              </a:rPr>
              <a:t>3.	Company information as at </a:t>
            </a:r>
            <a:r>
              <a:rPr lang="en-US" sz="462">
                <a:solidFill>
                  <a:srgbClr val="080C10"/>
                </a:solidFill>
                <a:latin typeface="Arial"/>
                <a:ea typeface="Arial"/>
                <a:cs typeface="Arial"/>
                <a:sym typeface="Arial"/>
              </a:rPr>
              <a:t>31 March 2018</a:t>
            </a:r>
            <a:r>
              <a:rPr lang="en-US" sz="462">
                <a:solidFill>
                  <a:schemeClr val="dk1"/>
                </a:solidFill>
                <a:latin typeface="Arial"/>
                <a:ea typeface="Arial"/>
                <a:cs typeface="Arial"/>
                <a:sym typeface="Arial"/>
              </a:rPr>
              <a:t>. Equity offerings &gt;$1.5m</a:t>
            </a:r>
            <a:endParaRPr/>
          </a:p>
        </p:txBody>
      </p:sp>
      <p:sp>
        <p:nvSpPr>
          <p:cNvPr id="474" name="Google Shape;474;p69"/>
          <p:cNvSpPr txBox="1"/>
          <p:nvPr/>
        </p:nvSpPr>
        <p:spPr>
          <a:xfrm>
            <a:off x="4908792" y="1726450"/>
            <a:ext cx="2842329" cy="78868"/>
          </a:xfrm>
          <a:prstGeom prst="rect">
            <a:avLst/>
          </a:prstGeom>
          <a:noFill/>
          <a:ln>
            <a:noFill/>
          </a:ln>
        </p:spPr>
        <p:txBody>
          <a:bodyPr anchorCtr="0" anchor="t" bIns="0" lIns="0" spcFirstLastPara="1" rIns="91425" wrap="square" tIns="0">
            <a:noAutofit/>
          </a:bodyPr>
          <a:lstStyle/>
          <a:p>
            <a:pPr indent="0" lvl="0" marL="0" marR="0" rtl="0" algn="l">
              <a:lnSpc>
                <a:spcPct val="90000"/>
              </a:lnSpc>
              <a:spcBef>
                <a:spcPts val="0"/>
              </a:spcBef>
              <a:spcAft>
                <a:spcPts val="0"/>
              </a:spcAft>
              <a:buClr>
                <a:schemeClr val="dk1"/>
              </a:buClr>
              <a:buSzPts val="554"/>
              <a:buFont typeface="Arial"/>
              <a:buNone/>
            </a:pPr>
            <a:r>
              <a:rPr lang="en-US" sz="554">
                <a:solidFill>
                  <a:schemeClr val="dk1"/>
                </a:solidFill>
                <a:latin typeface="Arial"/>
                <a:ea typeface="Arial"/>
                <a:cs typeface="Arial"/>
                <a:sym typeface="Arial"/>
              </a:rPr>
              <a:t>Smaller locations not shown</a:t>
            </a:r>
            <a:endParaRPr sz="554">
              <a:solidFill>
                <a:schemeClr val="dk1"/>
              </a:solidFill>
              <a:latin typeface="Arial"/>
              <a:ea typeface="Arial"/>
              <a:cs typeface="Arial"/>
              <a:sym typeface="Arial"/>
            </a:endParaRPr>
          </a:p>
        </p:txBody>
      </p:sp>
      <p:sp>
        <p:nvSpPr>
          <p:cNvPr id="475" name="Google Shape;475;p69"/>
          <p:cNvSpPr txBox="1"/>
          <p:nvPr/>
        </p:nvSpPr>
        <p:spPr>
          <a:xfrm>
            <a:off x="224201" y="4200672"/>
            <a:ext cx="2046360" cy="1726321"/>
          </a:xfrm>
          <a:prstGeom prst="rect">
            <a:avLst/>
          </a:prstGeom>
          <a:noFill/>
          <a:ln>
            <a:noFill/>
          </a:ln>
        </p:spPr>
        <p:txBody>
          <a:bodyPr anchorCtr="0" anchor="t" bIns="42200" lIns="83075" spcFirstLastPara="1" rIns="84400" wrap="square" tIns="43200">
            <a:noAutofit/>
          </a:bodyPr>
          <a:lstStyle/>
          <a:p>
            <a:pPr indent="0" lvl="0" marL="0" marR="0" rtl="0" algn="l">
              <a:lnSpc>
                <a:spcPct val="100000"/>
              </a:lnSpc>
              <a:spcBef>
                <a:spcPts val="0"/>
              </a:spcBef>
              <a:spcAft>
                <a:spcPts val="0"/>
              </a:spcAft>
              <a:buClr>
                <a:schemeClr val="lt2"/>
              </a:buClr>
              <a:buSzPts val="1014"/>
              <a:buFont typeface="Arial"/>
              <a:buNone/>
            </a:pPr>
            <a:r>
              <a:rPr b="0" lang="en-US" sz="1014">
                <a:solidFill>
                  <a:schemeClr val="lt2"/>
                </a:solidFill>
                <a:latin typeface="Arial"/>
                <a:ea typeface="Arial"/>
                <a:cs typeface="Arial"/>
                <a:sym typeface="Arial"/>
              </a:rPr>
              <a:t>Investment Banking</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193 investment bankers globally</a:t>
            </a:r>
            <a:r>
              <a:rPr b="0" baseline="30000" i="0" lang="en-US" sz="922" u="none" cap="none" strike="noStrike">
                <a:solidFill>
                  <a:schemeClr val="dk1"/>
                </a:solidFill>
                <a:latin typeface="Arial"/>
                <a:ea typeface="Arial"/>
                <a:cs typeface="Arial"/>
                <a:sym typeface="Arial"/>
              </a:rPr>
              <a:t>2</a:t>
            </a:r>
            <a:endParaRPr b="0" baseline="30000" i="0" sz="922" u="none" cap="none" strike="noStrike">
              <a:solidFill>
                <a:schemeClr val="dk1"/>
              </a:solidFill>
              <a:latin typeface="Arial"/>
              <a:ea typeface="Arial"/>
              <a:cs typeface="Arial"/>
              <a:sym typeface="Arial"/>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FY2018: Led and participated in </a:t>
            </a:r>
            <a:br>
              <a:rPr b="0" i="0" lang="en-US" sz="922" u="none" cap="none" strike="noStrike">
                <a:solidFill>
                  <a:schemeClr val="dk1"/>
                </a:solidFill>
                <a:latin typeface="Arial"/>
                <a:ea typeface="Arial"/>
                <a:cs typeface="Arial"/>
                <a:sym typeface="Arial"/>
              </a:rPr>
            </a:br>
            <a:r>
              <a:rPr b="0" i="0" lang="en-US" sz="922" u="none" cap="none" strike="noStrike">
                <a:solidFill>
                  <a:schemeClr val="dk1"/>
                </a:solidFill>
                <a:latin typeface="Arial"/>
                <a:ea typeface="Arial"/>
                <a:cs typeface="Arial"/>
                <a:sym typeface="Arial"/>
              </a:rPr>
              <a:t>455 transactions, raising over </a:t>
            </a:r>
            <a:br>
              <a:rPr b="0" i="0" lang="en-US" sz="922" u="none" cap="none" strike="noStrike">
                <a:solidFill>
                  <a:schemeClr val="dk1"/>
                </a:solidFill>
                <a:latin typeface="Arial"/>
                <a:ea typeface="Arial"/>
                <a:cs typeface="Arial"/>
                <a:sym typeface="Arial"/>
              </a:rPr>
            </a:br>
            <a:r>
              <a:rPr b="0" i="0" lang="en-US" sz="922" u="none" cap="none" strike="noStrike">
                <a:solidFill>
                  <a:schemeClr val="dk1"/>
                </a:solidFill>
                <a:latin typeface="Arial"/>
                <a:ea typeface="Arial"/>
                <a:cs typeface="Arial"/>
                <a:sym typeface="Arial"/>
              </a:rPr>
              <a:t>C$34.5 billion for clients</a:t>
            </a:r>
            <a:r>
              <a:rPr b="0" baseline="30000" i="0" lang="en-US" sz="922" u="none" cap="none" strike="noStrike">
                <a:solidFill>
                  <a:schemeClr val="dk1"/>
                </a:solidFill>
                <a:latin typeface="Arial"/>
                <a:ea typeface="Arial"/>
                <a:cs typeface="Arial"/>
                <a:sym typeface="Arial"/>
              </a:rPr>
              <a:t>3</a:t>
            </a:r>
            <a:endParaRPr/>
          </a:p>
        </p:txBody>
      </p:sp>
      <p:sp>
        <p:nvSpPr>
          <p:cNvPr id="476" name="Google Shape;476;p69"/>
          <p:cNvSpPr txBox="1"/>
          <p:nvPr/>
        </p:nvSpPr>
        <p:spPr>
          <a:xfrm>
            <a:off x="2268638" y="4200672"/>
            <a:ext cx="2046360" cy="1726321"/>
          </a:xfrm>
          <a:prstGeom prst="rect">
            <a:avLst/>
          </a:prstGeom>
          <a:noFill/>
          <a:ln>
            <a:noFill/>
          </a:ln>
        </p:spPr>
        <p:txBody>
          <a:bodyPr anchorCtr="0" anchor="t" bIns="42200" lIns="83075" spcFirstLastPara="1" rIns="84400" wrap="square" tIns="43200">
            <a:noAutofit/>
          </a:bodyPr>
          <a:lstStyle/>
          <a:p>
            <a:pPr indent="0" lvl="0" marL="0" marR="0" rtl="0" algn="l">
              <a:lnSpc>
                <a:spcPct val="100000"/>
              </a:lnSpc>
              <a:spcBef>
                <a:spcPts val="0"/>
              </a:spcBef>
              <a:spcAft>
                <a:spcPts val="0"/>
              </a:spcAft>
              <a:buClr>
                <a:schemeClr val="lt2"/>
              </a:buClr>
              <a:buSzPts val="1014"/>
              <a:buFont typeface="Arial"/>
              <a:buNone/>
            </a:pPr>
            <a:r>
              <a:rPr b="0" lang="en-US" sz="1014">
                <a:solidFill>
                  <a:schemeClr val="lt2"/>
                </a:solidFill>
                <a:latin typeface="Arial"/>
                <a:ea typeface="Arial"/>
                <a:cs typeface="Arial"/>
                <a:sym typeface="Arial"/>
              </a:rPr>
              <a:t>Equity Research</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134 research professionals</a:t>
            </a:r>
            <a:r>
              <a:rPr b="0" baseline="30000" i="0" lang="en-US" sz="922" u="none" cap="none" strike="noStrike">
                <a:solidFill>
                  <a:schemeClr val="dk1"/>
                </a:solidFill>
                <a:latin typeface="Arial"/>
                <a:ea typeface="Arial"/>
                <a:cs typeface="Arial"/>
                <a:sym typeface="Arial"/>
              </a:rPr>
              <a:t>2</a:t>
            </a:r>
            <a:endParaRPr b="0" baseline="30000" i="0" sz="922" u="none" cap="none" strike="noStrike">
              <a:solidFill>
                <a:schemeClr val="dk1"/>
              </a:solidFill>
              <a:latin typeface="Arial"/>
              <a:ea typeface="Arial"/>
              <a:cs typeface="Arial"/>
              <a:sym typeface="Arial"/>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Broad industry coverage across core sectors</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~900 companies covered</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Quest® – online valuation tool with 95% global coverage</a:t>
            </a:r>
            <a:endParaRPr/>
          </a:p>
        </p:txBody>
      </p:sp>
      <p:sp>
        <p:nvSpPr>
          <p:cNvPr id="477" name="Google Shape;477;p69"/>
          <p:cNvSpPr txBox="1"/>
          <p:nvPr/>
        </p:nvSpPr>
        <p:spPr>
          <a:xfrm>
            <a:off x="4253609" y="4200672"/>
            <a:ext cx="2046360" cy="1726321"/>
          </a:xfrm>
          <a:prstGeom prst="rect">
            <a:avLst/>
          </a:prstGeom>
          <a:noFill/>
          <a:ln>
            <a:noFill/>
          </a:ln>
        </p:spPr>
        <p:txBody>
          <a:bodyPr anchorCtr="0" anchor="t" bIns="42200" lIns="83075" spcFirstLastPara="1" rIns="84400" wrap="square" tIns="43200">
            <a:noAutofit/>
          </a:bodyPr>
          <a:lstStyle/>
          <a:p>
            <a:pPr indent="0" lvl="0" marL="0" marR="0" rtl="0" algn="l">
              <a:lnSpc>
                <a:spcPct val="100000"/>
              </a:lnSpc>
              <a:spcBef>
                <a:spcPts val="0"/>
              </a:spcBef>
              <a:spcAft>
                <a:spcPts val="0"/>
              </a:spcAft>
              <a:buClr>
                <a:schemeClr val="lt2"/>
              </a:buClr>
              <a:buSzPts val="1014"/>
              <a:buFont typeface="Arial"/>
              <a:buNone/>
            </a:pPr>
            <a:r>
              <a:rPr b="0" lang="en-US" sz="1014">
                <a:solidFill>
                  <a:schemeClr val="lt2"/>
                </a:solidFill>
                <a:latin typeface="Arial"/>
                <a:ea typeface="Arial"/>
                <a:cs typeface="Arial"/>
                <a:sym typeface="Arial"/>
              </a:rPr>
              <a:t>Sales and Trading</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Equities and Fixed Income</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133 sales and trading professionals</a:t>
            </a:r>
            <a:r>
              <a:rPr b="0" baseline="30000" i="0" lang="en-US" sz="922" u="none" cap="none" strike="noStrike">
                <a:solidFill>
                  <a:schemeClr val="dk1"/>
                </a:solidFill>
                <a:latin typeface="Arial"/>
                <a:ea typeface="Arial"/>
                <a:cs typeface="Arial"/>
                <a:sym typeface="Arial"/>
              </a:rPr>
              <a:t>2</a:t>
            </a:r>
            <a:endParaRPr b="0" baseline="30000" i="0" sz="922" u="none" cap="none" strike="noStrike">
              <a:solidFill>
                <a:schemeClr val="dk1"/>
              </a:solidFill>
              <a:latin typeface="Arial"/>
              <a:ea typeface="Arial"/>
              <a:cs typeface="Arial"/>
              <a:sym typeface="Arial"/>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10+ fixed income professionals</a:t>
            </a:r>
            <a:r>
              <a:rPr b="0" baseline="30000" i="0" lang="en-US" sz="922" u="none" cap="none" strike="noStrike">
                <a:solidFill>
                  <a:schemeClr val="dk1"/>
                </a:solidFill>
                <a:latin typeface="Arial"/>
                <a:ea typeface="Arial"/>
                <a:cs typeface="Arial"/>
                <a:sym typeface="Arial"/>
              </a:rPr>
              <a:t>2</a:t>
            </a:r>
            <a:endParaRPr b="0" baseline="30000" i="0" sz="922" u="none" cap="none" strike="noStrike">
              <a:solidFill>
                <a:schemeClr val="dk1"/>
              </a:solidFill>
              <a:latin typeface="Arial"/>
              <a:ea typeface="Arial"/>
              <a:cs typeface="Arial"/>
              <a:sym typeface="Arial"/>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2,260+ institutions covered</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Market making</a:t>
            </a:r>
            <a:endParaRPr/>
          </a:p>
          <a:p>
            <a:pPr indent="-174625" lvl="3" marL="357188"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~2,500 companies</a:t>
            </a:r>
            <a:endParaRPr/>
          </a:p>
          <a:p>
            <a:pPr indent="-174625" lvl="3" marL="357188"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10 exchanges</a:t>
            </a:r>
            <a:endParaRPr/>
          </a:p>
        </p:txBody>
      </p:sp>
      <p:sp>
        <p:nvSpPr>
          <p:cNvPr id="478" name="Google Shape;478;p69"/>
          <p:cNvSpPr txBox="1"/>
          <p:nvPr/>
        </p:nvSpPr>
        <p:spPr>
          <a:xfrm>
            <a:off x="6860729" y="4200673"/>
            <a:ext cx="2047015" cy="1726322"/>
          </a:xfrm>
          <a:prstGeom prst="rect">
            <a:avLst/>
          </a:prstGeom>
          <a:noFill/>
          <a:ln>
            <a:noFill/>
          </a:ln>
        </p:spPr>
        <p:txBody>
          <a:bodyPr anchorCtr="0" anchor="t" bIns="42200" lIns="83075" spcFirstLastPara="1" rIns="84400" wrap="square" tIns="43200">
            <a:noAutofit/>
          </a:bodyPr>
          <a:lstStyle/>
          <a:p>
            <a:pPr indent="-182563" lvl="2" marL="182563" marR="0" rtl="0" algn="l">
              <a:lnSpc>
                <a:spcPct val="100000"/>
              </a:lnSpc>
              <a:spcBef>
                <a:spcPts val="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C$61.3 billion in client assets under management and administration</a:t>
            </a:r>
            <a:r>
              <a:rPr b="0" baseline="30000" i="0" lang="en-US" sz="922" u="none" cap="none" strike="noStrike">
                <a:solidFill>
                  <a:schemeClr val="dk1"/>
                </a:solidFill>
                <a:latin typeface="Arial"/>
                <a:ea typeface="Arial"/>
                <a:cs typeface="Arial"/>
                <a:sym typeface="Arial"/>
              </a:rPr>
              <a:t>1</a:t>
            </a:r>
            <a:r>
              <a:rPr b="0" i="0" lang="en-US" sz="922" u="none" cap="none" strike="noStrike">
                <a:solidFill>
                  <a:schemeClr val="dk1"/>
                </a:solidFill>
                <a:latin typeface="Arial"/>
                <a:ea typeface="Arial"/>
                <a:cs typeface="Arial"/>
                <a:sym typeface="Arial"/>
              </a:rPr>
              <a:t> at the end of Q4/18</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Approximately 300 investment advisors globally</a:t>
            </a:r>
            <a:r>
              <a:rPr b="0" baseline="30000" i="0" lang="en-US" sz="922" u="none" cap="none" strike="noStrike">
                <a:solidFill>
                  <a:schemeClr val="dk1"/>
                </a:solidFill>
                <a:latin typeface="Arial"/>
                <a:ea typeface="Arial"/>
                <a:cs typeface="Arial"/>
                <a:sym typeface="Arial"/>
              </a:rPr>
              <a:t>1</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Wealth management offices across Canada, UK, Guernsey, </a:t>
            </a:r>
            <a:br>
              <a:rPr b="0" i="0" lang="en-US" sz="922" u="none" cap="none" strike="noStrike">
                <a:solidFill>
                  <a:schemeClr val="dk1"/>
                </a:solidFill>
                <a:latin typeface="Arial"/>
                <a:ea typeface="Arial"/>
                <a:cs typeface="Arial"/>
                <a:sym typeface="Arial"/>
              </a:rPr>
            </a:br>
            <a:r>
              <a:rPr b="0" i="0" lang="en-US" sz="922" u="none" cap="none" strike="noStrike">
                <a:solidFill>
                  <a:schemeClr val="dk1"/>
                </a:solidFill>
                <a:latin typeface="Arial"/>
                <a:ea typeface="Arial"/>
                <a:cs typeface="Arial"/>
                <a:sym typeface="Arial"/>
              </a:rPr>
              <a:t>Isle of Man, Jersey and Australia</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On and offshore client services</a:t>
            </a:r>
            <a:endParaRPr/>
          </a:p>
        </p:txBody>
      </p:sp>
      <p:pic>
        <p:nvPicPr>
          <p:cNvPr id="479" name="Google Shape;479;p69"/>
          <p:cNvPicPr preferRelativeResize="0"/>
          <p:nvPr/>
        </p:nvPicPr>
        <p:blipFill rotWithShape="1">
          <a:blip r:embed="rId3">
            <a:alphaModFix/>
          </a:blip>
          <a:srcRect b="0" l="0" r="0" t="0"/>
          <a:stretch/>
        </p:blipFill>
        <p:spPr>
          <a:xfrm>
            <a:off x="224201" y="3841648"/>
            <a:ext cx="1030154" cy="292073"/>
          </a:xfrm>
          <a:prstGeom prst="rect">
            <a:avLst/>
          </a:prstGeom>
          <a:noFill/>
          <a:ln>
            <a:noFill/>
          </a:ln>
        </p:spPr>
      </p:pic>
      <p:pic>
        <p:nvPicPr>
          <p:cNvPr id="480" name="Google Shape;480;p69"/>
          <p:cNvPicPr preferRelativeResize="0"/>
          <p:nvPr/>
        </p:nvPicPr>
        <p:blipFill rotWithShape="1">
          <a:blip r:embed="rId4">
            <a:alphaModFix/>
          </a:blip>
          <a:srcRect b="0" l="0" r="0" t="0"/>
          <a:stretch/>
        </p:blipFill>
        <p:spPr>
          <a:xfrm>
            <a:off x="6949992" y="3841649"/>
            <a:ext cx="1030154" cy="292294"/>
          </a:xfrm>
          <a:prstGeom prst="rect">
            <a:avLst/>
          </a:prstGeom>
          <a:noFill/>
          <a:ln>
            <a:noFill/>
          </a:ln>
        </p:spPr>
      </p:pic>
      <p:sp>
        <p:nvSpPr>
          <p:cNvPr id="481" name="Google Shape;481;p69"/>
          <p:cNvSpPr/>
          <p:nvPr/>
        </p:nvSpPr>
        <p:spPr>
          <a:xfrm>
            <a:off x="6077390" y="4175327"/>
            <a:ext cx="798292" cy="1840759"/>
          </a:xfrm>
          <a:custGeom>
            <a:rect b="b" l="l" r="r" t="t"/>
            <a:pathLst>
              <a:path extrusionOk="0" h="2631" w="1141">
                <a:moveTo>
                  <a:pt x="68" y="2631"/>
                </a:moveTo>
                <a:lnTo>
                  <a:pt x="0" y="2603"/>
                </a:lnTo>
                <a:lnTo>
                  <a:pt x="1072" y="0"/>
                </a:lnTo>
                <a:lnTo>
                  <a:pt x="1141" y="28"/>
                </a:lnTo>
                <a:lnTo>
                  <a:pt x="68" y="2631"/>
                </a:lnTo>
                <a:close/>
              </a:path>
            </a:pathLst>
          </a:custGeom>
          <a:solidFill>
            <a:schemeClr val="lt1"/>
          </a:solidFill>
          <a:ln>
            <a:noFill/>
          </a:ln>
        </p:spPr>
        <p:txBody>
          <a:bodyPr anchorCtr="0" anchor="t" bIns="42200" lIns="84400" spcFirstLastPara="1" rIns="84400" wrap="square" tIns="42200">
            <a:noAutofit/>
          </a:bodyPr>
          <a:lstStyle/>
          <a:p>
            <a:pPr indent="0" lvl="0" marL="0" marR="0" rtl="0" algn="l">
              <a:lnSpc>
                <a:spcPct val="110000"/>
              </a:lnSpc>
              <a:spcBef>
                <a:spcPts val="0"/>
              </a:spcBef>
              <a:spcAft>
                <a:spcPts val="0"/>
              </a:spcAft>
              <a:buClr>
                <a:schemeClr val="dk1"/>
              </a:buClr>
              <a:buSzPts val="923"/>
              <a:buFont typeface="Arial"/>
              <a:buNone/>
            </a:pPr>
            <a:r>
              <a:t/>
            </a:r>
            <a:endParaRPr sz="922">
              <a:solidFill>
                <a:schemeClr val="dk1"/>
              </a:solidFill>
              <a:latin typeface="Arial"/>
              <a:ea typeface="Arial"/>
              <a:cs typeface="Arial"/>
              <a:sym typeface="Arial"/>
            </a:endParaRPr>
          </a:p>
        </p:txBody>
      </p:sp>
      <p:pic>
        <p:nvPicPr>
          <p:cNvPr id="482" name="Google Shape;482;p69"/>
          <p:cNvPicPr preferRelativeResize="0"/>
          <p:nvPr/>
        </p:nvPicPr>
        <p:blipFill rotWithShape="1">
          <a:blip r:embed="rId5">
            <a:alphaModFix/>
          </a:blip>
          <a:srcRect b="0" l="0" r="0" t="0"/>
          <a:stretch/>
        </p:blipFill>
        <p:spPr>
          <a:xfrm>
            <a:off x="4916881" y="1855931"/>
            <a:ext cx="3754212" cy="1877106"/>
          </a:xfrm>
          <a:prstGeom prst="rect">
            <a:avLst/>
          </a:prstGeom>
          <a:noFill/>
          <a:ln>
            <a:noFill/>
          </a:ln>
        </p:spPr>
      </p:pic>
      <p:sp>
        <p:nvSpPr>
          <p:cNvPr id="483" name="Google Shape;483;p69"/>
          <p:cNvSpPr txBox="1"/>
          <p:nvPr/>
        </p:nvSpPr>
        <p:spPr>
          <a:xfrm>
            <a:off x="4928450" y="2524799"/>
            <a:ext cx="416781" cy="98104"/>
          </a:xfrm>
          <a:prstGeom prst="rect">
            <a:avLst/>
          </a:prstGeom>
          <a:noFill/>
          <a:ln>
            <a:noFill/>
          </a:ln>
        </p:spPr>
        <p:txBody>
          <a:bodyPr anchorCtr="0" anchor="t" bIns="0" lIns="0" spcFirstLastPara="1" rIns="0" wrap="square" tIns="0">
            <a:noAutofit/>
          </a:bodyPr>
          <a:lstStyle/>
          <a:p>
            <a:pPr indent="0" lvl="0" marL="0" marR="0" rtl="0" algn="r">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San Francisco</a:t>
            </a:r>
            <a:endParaRPr/>
          </a:p>
        </p:txBody>
      </p:sp>
      <p:sp>
        <p:nvSpPr>
          <p:cNvPr id="484" name="Google Shape;484;p69"/>
          <p:cNvSpPr/>
          <p:nvPr/>
        </p:nvSpPr>
        <p:spPr>
          <a:xfrm>
            <a:off x="5201449" y="2481502"/>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85" name="Google Shape;485;p69"/>
          <p:cNvSpPr/>
          <p:nvPr/>
        </p:nvSpPr>
        <p:spPr>
          <a:xfrm>
            <a:off x="5230493" y="2267511"/>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86" name="Google Shape;486;p69"/>
          <p:cNvSpPr/>
          <p:nvPr/>
        </p:nvSpPr>
        <p:spPr>
          <a:xfrm>
            <a:off x="5299244" y="2238594"/>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87" name="Google Shape;487;p69"/>
          <p:cNvSpPr/>
          <p:nvPr/>
        </p:nvSpPr>
        <p:spPr>
          <a:xfrm>
            <a:off x="5510113" y="2481708"/>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88" name="Google Shape;488;p69"/>
          <p:cNvSpPr/>
          <p:nvPr/>
        </p:nvSpPr>
        <p:spPr>
          <a:xfrm>
            <a:off x="5692554" y="2395320"/>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89" name="Google Shape;489;p69"/>
          <p:cNvSpPr/>
          <p:nvPr/>
        </p:nvSpPr>
        <p:spPr>
          <a:xfrm>
            <a:off x="5739322" y="2353705"/>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0" name="Google Shape;490;p69"/>
          <p:cNvSpPr/>
          <p:nvPr/>
        </p:nvSpPr>
        <p:spPr>
          <a:xfrm>
            <a:off x="5806868" y="2314197"/>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1" name="Google Shape;491;p69"/>
          <p:cNvSpPr/>
          <p:nvPr/>
        </p:nvSpPr>
        <p:spPr>
          <a:xfrm>
            <a:off x="5851519" y="2205586"/>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2" name="Google Shape;492;p69"/>
          <p:cNvSpPr/>
          <p:nvPr/>
        </p:nvSpPr>
        <p:spPr>
          <a:xfrm>
            <a:off x="5708550" y="2260053"/>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3" name="Google Shape;493;p69"/>
          <p:cNvSpPr/>
          <p:nvPr/>
        </p:nvSpPr>
        <p:spPr>
          <a:xfrm>
            <a:off x="5569026" y="2301049"/>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4" name="Google Shape;494;p69"/>
          <p:cNvSpPr/>
          <p:nvPr/>
        </p:nvSpPr>
        <p:spPr>
          <a:xfrm>
            <a:off x="6530984" y="2183026"/>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5" name="Google Shape;495;p69"/>
          <p:cNvSpPr/>
          <p:nvPr/>
        </p:nvSpPr>
        <p:spPr>
          <a:xfrm>
            <a:off x="6563098" y="2219081"/>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6" name="Google Shape;496;p69"/>
          <p:cNvSpPr/>
          <p:nvPr/>
        </p:nvSpPr>
        <p:spPr>
          <a:xfrm>
            <a:off x="6604652" y="2276915"/>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7" name="Google Shape;497;p69"/>
          <p:cNvSpPr/>
          <p:nvPr/>
        </p:nvSpPr>
        <p:spPr>
          <a:xfrm>
            <a:off x="7235500" y="2591885"/>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8" name="Google Shape;498;p69"/>
          <p:cNvSpPr/>
          <p:nvPr/>
        </p:nvSpPr>
        <p:spPr>
          <a:xfrm>
            <a:off x="7917443" y="2366502"/>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9" name="Google Shape;499;p69"/>
          <p:cNvSpPr/>
          <p:nvPr/>
        </p:nvSpPr>
        <p:spPr>
          <a:xfrm>
            <a:off x="7953297" y="2618594"/>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500" name="Google Shape;500;p69"/>
          <p:cNvSpPr/>
          <p:nvPr/>
        </p:nvSpPr>
        <p:spPr>
          <a:xfrm>
            <a:off x="7973298" y="3359964"/>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501" name="Google Shape;501;p69"/>
          <p:cNvSpPr/>
          <p:nvPr/>
        </p:nvSpPr>
        <p:spPr>
          <a:xfrm>
            <a:off x="8274434" y="3469003"/>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502" name="Google Shape;502;p69"/>
          <p:cNvSpPr/>
          <p:nvPr/>
        </p:nvSpPr>
        <p:spPr>
          <a:xfrm>
            <a:off x="8360575" y="3427413"/>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503" name="Google Shape;503;p69"/>
          <p:cNvSpPr txBox="1"/>
          <p:nvPr/>
        </p:nvSpPr>
        <p:spPr>
          <a:xfrm>
            <a:off x="6641733" y="2144858"/>
            <a:ext cx="234038" cy="98104"/>
          </a:xfrm>
          <a:prstGeom prst="rect">
            <a:avLst/>
          </a:prstGeom>
          <a:noFill/>
          <a:ln>
            <a:noFill/>
          </a:ln>
        </p:spPr>
        <p:txBody>
          <a:bodyPr anchorCtr="0" anchor="t" bIns="0" lIns="0" spcFirstLastPara="1" rIns="0" wrap="square" tIns="0">
            <a:noAutofit/>
          </a:bodyPr>
          <a:lstStyle/>
          <a:p>
            <a:pPr indent="0" lvl="0" marL="0" marR="0" rtl="0" algn="r">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London</a:t>
            </a:r>
            <a:endParaRPr/>
          </a:p>
        </p:txBody>
      </p:sp>
      <p:sp>
        <p:nvSpPr>
          <p:cNvPr id="504" name="Google Shape;504;p69"/>
          <p:cNvSpPr txBox="1"/>
          <p:nvPr/>
        </p:nvSpPr>
        <p:spPr>
          <a:xfrm>
            <a:off x="5636300" y="2126642"/>
            <a:ext cx="270908" cy="9810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Montreal</a:t>
            </a:r>
            <a:endParaRPr/>
          </a:p>
        </p:txBody>
      </p:sp>
      <p:sp>
        <p:nvSpPr>
          <p:cNvPr id="505" name="Google Shape;505;p69"/>
          <p:cNvSpPr txBox="1"/>
          <p:nvPr/>
        </p:nvSpPr>
        <p:spPr>
          <a:xfrm>
            <a:off x="5891798" y="2304110"/>
            <a:ext cx="218008" cy="9810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Boston</a:t>
            </a:r>
            <a:endParaRPr/>
          </a:p>
        </p:txBody>
      </p:sp>
      <p:sp>
        <p:nvSpPr>
          <p:cNvPr id="506" name="Google Shape;506;p69"/>
          <p:cNvSpPr txBox="1"/>
          <p:nvPr/>
        </p:nvSpPr>
        <p:spPr>
          <a:xfrm>
            <a:off x="5802550" y="2380546"/>
            <a:ext cx="285335" cy="9810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New York</a:t>
            </a:r>
            <a:endParaRPr/>
          </a:p>
        </p:txBody>
      </p:sp>
      <p:sp>
        <p:nvSpPr>
          <p:cNvPr id="507" name="Google Shape;507;p69"/>
          <p:cNvSpPr txBox="1"/>
          <p:nvPr/>
        </p:nvSpPr>
        <p:spPr>
          <a:xfrm>
            <a:off x="5453746" y="2214357"/>
            <a:ext cx="251672" cy="9810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Toronto</a:t>
            </a:r>
            <a:endParaRPr/>
          </a:p>
        </p:txBody>
      </p:sp>
      <p:sp>
        <p:nvSpPr>
          <p:cNvPr id="508" name="Google Shape;508;p69"/>
          <p:cNvSpPr txBox="1"/>
          <p:nvPr/>
        </p:nvSpPr>
        <p:spPr>
          <a:xfrm>
            <a:off x="5061931" y="2160213"/>
            <a:ext cx="226024" cy="9810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Calgary</a:t>
            </a:r>
            <a:endParaRPr/>
          </a:p>
        </p:txBody>
      </p:sp>
      <p:sp>
        <p:nvSpPr>
          <p:cNvPr id="509" name="Google Shape;509;p69"/>
          <p:cNvSpPr txBox="1"/>
          <p:nvPr/>
        </p:nvSpPr>
        <p:spPr>
          <a:xfrm>
            <a:off x="4929483" y="2306609"/>
            <a:ext cx="327013" cy="98104"/>
          </a:xfrm>
          <a:prstGeom prst="rect">
            <a:avLst/>
          </a:prstGeom>
          <a:noFill/>
          <a:ln>
            <a:noFill/>
          </a:ln>
        </p:spPr>
        <p:txBody>
          <a:bodyPr anchorCtr="0" anchor="t" bIns="0" lIns="0" spcFirstLastPara="1" rIns="0" wrap="square" tIns="0">
            <a:noAutofit/>
          </a:bodyPr>
          <a:lstStyle/>
          <a:p>
            <a:pPr indent="0" lvl="0" marL="0" marR="0" rtl="0" algn="r">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Vancouver</a:t>
            </a:r>
            <a:endParaRPr/>
          </a:p>
        </p:txBody>
      </p:sp>
      <p:sp>
        <p:nvSpPr>
          <p:cNvPr id="510" name="Google Shape;510;p69"/>
          <p:cNvSpPr txBox="1"/>
          <p:nvPr/>
        </p:nvSpPr>
        <p:spPr>
          <a:xfrm>
            <a:off x="5365034" y="2539336"/>
            <a:ext cx="261290" cy="9810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Houston</a:t>
            </a:r>
            <a:endParaRPr/>
          </a:p>
        </p:txBody>
      </p:sp>
      <p:sp>
        <p:nvSpPr>
          <p:cNvPr id="511" name="Google Shape;511;p69"/>
          <p:cNvSpPr txBox="1"/>
          <p:nvPr/>
        </p:nvSpPr>
        <p:spPr>
          <a:xfrm>
            <a:off x="7716197" y="2295096"/>
            <a:ext cx="195566" cy="9810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Beijing</a:t>
            </a:r>
            <a:endParaRPr/>
          </a:p>
        </p:txBody>
      </p:sp>
      <p:sp>
        <p:nvSpPr>
          <p:cNvPr id="512" name="Google Shape;512;p69"/>
          <p:cNvSpPr txBox="1"/>
          <p:nvPr/>
        </p:nvSpPr>
        <p:spPr>
          <a:xfrm>
            <a:off x="8461187" y="3400032"/>
            <a:ext cx="219612" cy="9810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Sydney</a:t>
            </a:r>
            <a:endParaRPr/>
          </a:p>
        </p:txBody>
      </p:sp>
      <p:sp>
        <p:nvSpPr>
          <p:cNvPr id="513" name="Google Shape;513;p69"/>
          <p:cNvSpPr txBox="1"/>
          <p:nvPr/>
        </p:nvSpPr>
        <p:spPr>
          <a:xfrm>
            <a:off x="8029248" y="2647511"/>
            <a:ext cx="335028" cy="9810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Hong Kong</a:t>
            </a:r>
            <a:endParaRPr/>
          </a:p>
        </p:txBody>
      </p:sp>
      <p:sp>
        <p:nvSpPr>
          <p:cNvPr id="514" name="Google Shape;514;p69"/>
          <p:cNvSpPr txBox="1"/>
          <p:nvPr/>
        </p:nvSpPr>
        <p:spPr>
          <a:xfrm>
            <a:off x="7948888" y="3511902"/>
            <a:ext cx="323807" cy="9810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Melbourne</a:t>
            </a:r>
            <a:endParaRPr/>
          </a:p>
        </p:txBody>
      </p:sp>
      <p:sp>
        <p:nvSpPr>
          <p:cNvPr id="515" name="Google Shape;515;p69"/>
          <p:cNvSpPr txBox="1"/>
          <p:nvPr/>
        </p:nvSpPr>
        <p:spPr>
          <a:xfrm>
            <a:off x="6302062" y="2175327"/>
            <a:ext cx="189155" cy="98104"/>
          </a:xfrm>
          <a:prstGeom prst="rect">
            <a:avLst/>
          </a:prstGeom>
          <a:noFill/>
          <a:ln>
            <a:noFill/>
          </a:ln>
        </p:spPr>
        <p:txBody>
          <a:bodyPr anchorCtr="0" anchor="t" bIns="0" lIns="0" spcFirstLastPara="1" rIns="0" wrap="square" tIns="0">
            <a:noAutofit/>
          </a:bodyPr>
          <a:lstStyle/>
          <a:p>
            <a:pPr indent="0" lvl="0" marL="0" marR="0" rtl="0" algn="r">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Dublin</a:t>
            </a:r>
            <a:endParaRPr/>
          </a:p>
        </p:txBody>
      </p:sp>
      <p:sp>
        <p:nvSpPr>
          <p:cNvPr id="516" name="Google Shape;516;p69"/>
          <p:cNvSpPr txBox="1"/>
          <p:nvPr/>
        </p:nvSpPr>
        <p:spPr>
          <a:xfrm>
            <a:off x="6458029" y="2275024"/>
            <a:ext cx="145874" cy="98104"/>
          </a:xfrm>
          <a:prstGeom prst="rect">
            <a:avLst/>
          </a:prstGeom>
          <a:noFill/>
          <a:ln>
            <a:noFill/>
          </a:ln>
        </p:spPr>
        <p:txBody>
          <a:bodyPr anchorCtr="0" anchor="t" bIns="0" lIns="0" spcFirstLastPara="1" rIns="0" wrap="square" tIns="0">
            <a:noAutofit/>
          </a:bodyPr>
          <a:lstStyle/>
          <a:p>
            <a:pPr indent="0" lvl="0" marL="0" marR="0" rtl="0" algn="r">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Paris</a:t>
            </a:r>
            <a:endParaRPr/>
          </a:p>
        </p:txBody>
      </p:sp>
      <p:sp>
        <p:nvSpPr>
          <p:cNvPr id="517" name="Google Shape;517;p69"/>
          <p:cNvSpPr txBox="1"/>
          <p:nvPr/>
        </p:nvSpPr>
        <p:spPr>
          <a:xfrm>
            <a:off x="5340720" y="2352846"/>
            <a:ext cx="266098" cy="9810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Nashville</a:t>
            </a:r>
            <a:endParaRPr/>
          </a:p>
        </p:txBody>
      </p:sp>
      <p:sp>
        <p:nvSpPr>
          <p:cNvPr id="518" name="Google Shape;518;p69"/>
          <p:cNvSpPr txBox="1"/>
          <p:nvPr/>
        </p:nvSpPr>
        <p:spPr>
          <a:xfrm>
            <a:off x="7209670" y="2634156"/>
            <a:ext cx="173124" cy="98104"/>
          </a:xfrm>
          <a:prstGeom prst="rect">
            <a:avLst/>
          </a:prstGeom>
          <a:noFill/>
          <a:ln>
            <a:noFill/>
          </a:ln>
        </p:spPr>
        <p:txBody>
          <a:bodyPr anchorCtr="0" anchor="t" bIns="0" lIns="0" spcFirstLastPara="1" rIns="0" wrap="square" tIns="0">
            <a:noAutofit/>
          </a:bodyPr>
          <a:lstStyle/>
          <a:p>
            <a:pPr indent="0" lvl="0" marL="0" marR="0" rtl="0" algn="r">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Dubai</a:t>
            </a:r>
            <a:endParaRPr/>
          </a:p>
        </p:txBody>
      </p:sp>
      <p:sp>
        <p:nvSpPr>
          <p:cNvPr id="519" name="Google Shape;519;p69"/>
          <p:cNvSpPr txBox="1"/>
          <p:nvPr/>
        </p:nvSpPr>
        <p:spPr>
          <a:xfrm>
            <a:off x="5731143" y="2453767"/>
            <a:ext cx="487313" cy="9810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Washington, DC</a:t>
            </a:r>
            <a:endParaRPr/>
          </a:p>
        </p:txBody>
      </p:sp>
      <p:sp>
        <p:nvSpPr>
          <p:cNvPr id="520" name="Google Shape;520;p69"/>
          <p:cNvSpPr txBox="1"/>
          <p:nvPr/>
        </p:nvSpPr>
        <p:spPr>
          <a:xfrm>
            <a:off x="7778903" y="3359502"/>
            <a:ext cx="168316" cy="9810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Perth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70"/>
          <p:cNvSpPr txBox="1"/>
          <p:nvPr>
            <p:ph idx="4" type="body"/>
          </p:nvPr>
        </p:nvSpPr>
        <p:spPr>
          <a:xfrm>
            <a:off x="2058359" y="2085993"/>
            <a:ext cx="5027281" cy="2686013"/>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00617F"/>
              </a:buClr>
              <a:buSzPts val="6600"/>
              <a:buNone/>
            </a:pPr>
            <a:r>
              <a:rPr lang="en-US" sz="6600">
                <a:solidFill>
                  <a:srgbClr val="00617F"/>
                </a:solidFill>
              </a:rPr>
              <a:t>Portfolio Management</a:t>
            </a:r>
            <a:endParaRPr/>
          </a:p>
        </p:txBody>
      </p:sp>
      <p:sp>
        <p:nvSpPr>
          <p:cNvPr id="526" name="Google Shape;526;p70"/>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p>
            <a:pPr indent="0" lvl="0" marL="0" rtl="0" algn="r">
              <a:lnSpc>
                <a:spcPct val="110000"/>
              </a:lnSpc>
              <a:spcBef>
                <a:spcPts val="0"/>
              </a:spcBef>
              <a:spcAft>
                <a:spcPts val="0"/>
              </a:spcAft>
              <a:buClr>
                <a:schemeClr val="dk1"/>
              </a:buClr>
              <a:buSzPts val="500"/>
              <a:buNone/>
            </a:pPr>
            <a:r>
              <a:rPr lang="en-US">
                <a:latin typeface="Arial"/>
                <a:ea typeface="Arial"/>
                <a:cs typeface="Arial"/>
                <a:sym typeface="Arial"/>
              </a:rPr>
              <a:t>Page </a:t>
            </a: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71"/>
          <p:cNvSpPr txBox="1"/>
          <p:nvPr>
            <p:ph type="title"/>
          </p:nvPr>
        </p:nvSpPr>
        <p:spPr>
          <a:xfrm>
            <a:off x="311700" y="724677"/>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500">
                <a:solidFill>
                  <a:srgbClr val="00617F"/>
                </a:solidFill>
                <a:latin typeface="Arial"/>
                <a:ea typeface="Arial"/>
                <a:cs typeface="Arial"/>
                <a:sym typeface="Arial"/>
              </a:rPr>
              <a:t>How it works</a:t>
            </a:r>
            <a:endParaRPr b="1" sz="3500">
              <a:solidFill>
                <a:srgbClr val="00617F"/>
              </a:solidFill>
              <a:latin typeface="Arial"/>
              <a:ea typeface="Arial"/>
              <a:cs typeface="Arial"/>
              <a:sym typeface="Arial"/>
            </a:endParaRPr>
          </a:p>
        </p:txBody>
      </p:sp>
      <p:cxnSp>
        <p:nvCxnSpPr>
          <p:cNvPr id="532" name="Google Shape;532;p71"/>
          <p:cNvCxnSpPr/>
          <p:nvPr/>
        </p:nvCxnSpPr>
        <p:spPr>
          <a:xfrm>
            <a:off x="648738" y="3365200"/>
            <a:ext cx="0" cy="1038600"/>
          </a:xfrm>
          <a:prstGeom prst="straightConnector1">
            <a:avLst/>
          </a:prstGeom>
          <a:noFill/>
          <a:ln cap="flat" cmpd="sng" w="9525">
            <a:solidFill>
              <a:srgbClr val="B7B7B7"/>
            </a:solidFill>
            <a:prstDash val="solid"/>
            <a:round/>
            <a:headEnd len="sm" w="sm" type="none"/>
            <a:tailEnd len="sm" w="sm" type="none"/>
          </a:ln>
        </p:spPr>
      </p:cxnSp>
      <p:sp>
        <p:nvSpPr>
          <p:cNvPr id="533" name="Google Shape;533;p71"/>
          <p:cNvSpPr txBox="1"/>
          <p:nvPr>
            <p:ph type="title"/>
          </p:nvPr>
        </p:nvSpPr>
        <p:spPr>
          <a:xfrm>
            <a:off x="695812" y="3171487"/>
            <a:ext cx="1814100" cy="39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73763"/>
              </a:buClr>
              <a:buSzPts val="3000"/>
              <a:buFont typeface="Arial"/>
              <a:buNone/>
            </a:pPr>
            <a:r>
              <a:rPr lang="en-US" sz="1700">
                <a:solidFill>
                  <a:srgbClr val="073763"/>
                </a:solidFill>
                <a:latin typeface="Arial"/>
                <a:ea typeface="Arial"/>
                <a:cs typeface="Arial"/>
                <a:sym typeface="Arial"/>
              </a:rPr>
              <a:t>Step 1</a:t>
            </a:r>
            <a:endParaRPr sz="1700">
              <a:solidFill>
                <a:srgbClr val="073763"/>
              </a:solidFill>
              <a:latin typeface="Arial"/>
              <a:ea typeface="Arial"/>
              <a:cs typeface="Arial"/>
              <a:sym typeface="Arial"/>
            </a:endParaRPr>
          </a:p>
        </p:txBody>
      </p:sp>
      <p:sp>
        <p:nvSpPr>
          <p:cNvPr id="534" name="Google Shape;534;p71"/>
          <p:cNvSpPr txBox="1"/>
          <p:nvPr>
            <p:ph idx="1" type="body"/>
          </p:nvPr>
        </p:nvSpPr>
        <p:spPr>
          <a:xfrm>
            <a:off x="677100" y="3524800"/>
            <a:ext cx="1643400" cy="71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Clr>
                <a:srgbClr val="1F2E3D"/>
              </a:buClr>
              <a:buSzPts val="1800"/>
              <a:buNone/>
            </a:pPr>
            <a:r>
              <a:rPr lang="en-US">
                <a:solidFill>
                  <a:srgbClr val="1F2E3D"/>
                </a:solidFill>
                <a:latin typeface="Arial"/>
                <a:ea typeface="Arial"/>
                <a:cs typeface="Arial"/>
                <a:sym typeface="Arial"/>
              </a:rPr>
              <a:t>Discovery call. We get to know you and you get to know us</a:t>
            </a:r>
            <a:r>
              <a:rPr lang="en-US">
                <a:solidFill>
                  <a:srgbClr val="1F2E3D"/>
                </a:solidFill>
                <a:latin typeface="Franklin Gothic"/>
                <a:ea typeface="Franklin Gothic"/>
                <a:cs typeface="Franklin Gothic"/>
                <a:sym typeface="Franklin Gothic"/>
              </a:rPr>
              <a:t>.</a:t>
            </a:r>
            <a:endParaRPr>
              <a:solidFill>
                <a:srgbClr val="1F2E3D"/>
              </a:solidFill>
              <a:latin typeface="Franklin Gothic"/>
              <a:ea typeface="Franklin Gothic"/>
              <a:cs typeface="Franklin Gothic"/>
              <a:sym typeface="Franklin Gothic"/>
            </a:endParaRPr>
          </a:p>
        </p:txBody>
      </p:sp>
      <p:cxnSp>
        <p:nvCxnSpPr>
          <p:cNvPr id="535" name="Google Shape;535;p71"/>
          <p:cNvCxnSpPr/>
          <p:nvPr/>
        </p:nvCxnSpPr>
        <p:spPr>
          <a:xfrm>
            <a:off x="2345275" y="2958950"/>
            <a:ext cx="3600" cy="1343400"/>
          </a:xfrm>
          <a:prstGeom prst="straightConnector1">
            <a:avLst/>
          </a:prstGeom>
          <a:noFill/>
          <a:ln cap="flat" cmpd="sng" w="9525">
            <a:solidFill>
              <a:srgbClr val="B7B7B7"/>
            </a:solidFill>
            <a:prstDash val="solid"/>
            <a:round/>
            <a:headEnd len="sm" w="sm" type="none"/>
            <a:tailEnd len="sm" w="sm" type="none"/>
          </a:ln>
        </p:spPr>
      </p:cxnSp>
      <p:sp>
        <p:nvSpPr>
          <p:cNvPr id="536" name="Google Shape;536;p71"/>
          <p:cNvSpPr txBox="1"/>
          <p:nvPr>
            <p:ph type="title"/>
          </p:nvPr>
        </p:nvSpPr>
        <p:spPr>
          <a:xfrm>
            <a:off x="2420562" y="2685126"/>
            <a:ext cx="1814100" cy="39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73763"/>
              </a:buClr>
              <a:buSzPts val="3000"/>
              <a:buFont typeface="Arial"/>
              <a:buNone/>
            </a:pPr>
            <a:r>
              <a:rPr lang="en-US" sz="1700">
                <a:solidFill>
                  <a:srgbClr val="073763"/>
                </a:solidFill>
                <a:latin typeface="Arial"/>
                <a:ea typeface="Arial"/>
                <a:cs typeface="Arial"/>
                <a:sym typeface="Arial"/>
              </a:rPr>
              <a:t>Step 2</a:t>
            </a:r>
            <a:endParaRPr sz="1700">
              <a:solidFill>
                <a:srgbClr val="073763"/>
              </a:solidFill>
              <a:latin typeface="Arial"/>
              <a:ea typeface="Arial"/>
              <a:cs typeface="Arial"/>
              <a:sym typeface="Arial"/>
            </a:endParaRPr>
          </a:p>
        </p:txBody>
      </p:sp>
      <p:sp>
        <p:nvSpPr>
          <p:cNvPr id="537" name="Google Shape;537;p71"/>
          <p:cNvSpPr txBox="1"/>
          <p:nvPr>
            <p:ph idx="1" type="body"/>
          </p:nvPr>
        </p:nvSpPr>
        <p:spPr>
          <a:xfrm>
            <a:off x="2367775" y="3077225"/>
            <a:ext cx="2013900" cy="103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Clr>
                <a:srgbClr val="1F2E3D"/>
              </a:buClr>
              <a:buSzPts val="1800"/>
              <a:buNone/>
            </a:pPr>
            <a:r>
              <a:rPr lang="en-US">
                <a:solidFill>
                  <a:srgbClr val="1F2E3D"/>
                </a:solidFill>
                <a:latin typeface="Arial"/>
                <a:ea typeface="Arial"/>
                <a:cs typeface="Arial"/>
                <a:sym typeface="Arial"/>
              </a:rPr>
              <a:t>We identify the areas you need help with (Investment, Tax, Insurance, Estate &amp; Retirement).</a:t>
            </a:r>
            <a:endParaRPr>
              <a:solidFill>
                <a:srgbClr val="1F2E3D"/>
              </a:solidFill>
              <a:latin typeface="Arial"/>
              <a:ea typeface="Arial"/>
              <a:cs typeface="Arial"/>
              <a:sym typeface="Arial"/>
            </a:endParaRPr>
          </a:p>
        </p:txBody>
      </p:sp>
      <p:cxnSp>
        <p:nvCxnSpPr>
          <p:cNvPr id="538" name="Google Shape;538;p71"/>
          <p:cNvCxnSpPr/>
          <p:nvPr/>
        </p:nvCxnSpPr>
        <p:spPr>
          <a:xfrm>
            <a:off x="4398650" y="2646900"/>
            <a:ext cx="1800" cy="1301400"/>
          </a:xfrm>
          <a:prstGeom prst="straightConnector1">
            <a:avLst/>
          </a:prstGeom>
          <a:noFill/>
          <a:ln cap="flat" cmpd="sng" w="9525">
            <a:solidFill>
              <a:srgbClr val="B7B7B7"/>
            </a:solidFill>
            <a:prstDash val="solid"/>
            <a:round/>
            <a:headEnd len="sm" w="sm" type="none"/>
            <a:tailEnd len="sm" w="sm" type="none"/>
          </a:ln>
        </p:spPr>
      </p:cxnSp>
      <p:sp>
        <p:nvSpPr>
          <p:cNvPr id="539" name="Google Shape;539;p71"/>
          <p:cNvSpPr txBox="1"/>
          <p:nvPr>
            <p:ph type="title"/>
          </p:nvPr>
        </p:nvSpPr>
        <p:spPr>
          <a:xfrm>
            <a:off x="4478137" y="2386745"/>
            <a:ext cx="1814100" cy="39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73763"/>
              </a:buClr>
              <a:buSzPts val="3000"/>
              <a:buFont typeface="Arial"/>
              <a:buNone/>
            </a:pPr>
            <a:r>
              <a:rPr lang="en-US" sz="1700">
                <a:solidFill>
                  <a:srgbClr val="073763"/>
                </a:solidFill>
                <a:latin typeface="Arial"/>
                <a:ea typeface="Arial"/>
                <a:cs typeface="Arial"/>
                <a:sym typeface="Arial"/>
              </a:rPr>
              <a:t>Step 3</a:t>
            </a:r>
            <a:endParaRPr sz="1700">
              <a:solidFill>
                <a:srgbClr val="073763"/>
              </a:solidFill>
              <a:latin typeface="Arial"/>
              <a:ea typeface="Arial"/>
              <a:cs typeface="Arial"/>
              <a:sym typeface="Arial"/>
            </a:endParaRPr>
          </a:p>
        </p:txBody>
      </p:sp>
      <p:sp>
        <p:nvSpPr>
          <p:cNvPr id="540" name="Google Shape;540;p71"/>
          <p:cNvSpPr txBox="1"/>
          <p:nvPr>
            <p:ph idx="1" type="body"/>
          </p:nvPr>
        </p:nvSpPr>
        <p:spPr>
          <a:xfrm>
            <a:off x="4395163" y="2779775"/>
            <a:ext cx="2221800" cy="68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Clr>
                <a:srgbClr val="1F2E3D"/>
              </a:buClr>
              <a:buSzPts val="1800"/>
              <a:buNone/>
            </a:pPr>
            <a:r>
              <a:rPr lang="en-US">
                <a:solidFill>
                  <a:srgbClr val="1F2E3D"/>
                </a:solidFill>
                <a:latin typeface="Arial"/>
                <a:ea typeface="Arial"/>
                <a:cs typeface="Arial"/>
                <a:sym typeface="Arial"/>
              </a:rPr>
              <a:t>Schedule in person meeting (or via Skype/Zoom). We discuss potential Portfolio Allocation, Fees, Return Expectations, Cash Flow, Volatility, Alternatives.</a:t>
            </a:r>
            <a:endParaRPr>
              <a:solidFill>
                <a:srgbClr val="1F2E3D"/>
              </a:solidFill>
              <a:latin typeface="Arial"/>
              <a:ea typeface="Arial"/>
              <a:cs typeface="Arial"/>
              <a:sym typeface="Arial"/>
            </a:endParaRPr>
          </a:p>
        </p:txBody>
      </p:sp>
      <p:grpSp>
        <p:nvGrpSpPr>
          <p:cNvPr id="541" name="Google Shape;541;p71"/>
          <p:cNvGrpSpPr/>
          <p:nvPr/>
        </p:nvGrpSpPr>
        <p:grpSpPr>
          <a:xfrm>
            <a:off x="648756" y="4040223"/>
            <a:ext cx="5215259" cy="1520400"/>
            <a:chOff x="929030" y="3219698"/>
            <a:chExt cx="5215259" cy="1520400"/>
          </a:xfrm>
        </p:grpSpPr>
        <p:cxnSp>
          <p:nvCxnSpPr>
            <p:cNvPr id="542" name="Google Shape;542;p71"/>
            <p:cNvCxnSpPr>
              <a:stCxn id="543" idx="6"/>
              <a:endCxn id="544" idx="2"/>
            </p:cNvCxnSpPr>
            <p:nvPr/>
          </p:nvCxnSpPr>
          <p:spPr>
            <a:xfrm>
              <a:off x="1537730" y="3979907"/>
              <a:ext cx="3086100" cy="0"/>
            </a:xfrm>
            <a:prstGeom prst="straightConnector1">
              <a:avLst/>
            </a:prstGeom>
            <a:noFill/>
            <a:ln cap="flat" cmpd="sng" w="19050">
              <a:solidFill>
                <a:schemeClr val="dk1"/>
              </a:solidFill>
              <a:prstDash val="dot"/>
              <a:round/>
              <a:headEnd len="sm" w="sm" type="none"/>
              <a:tailEnd len="sm" w="sm" type="none"/>
            </a:ln>
          </p:spPr>
        </p:cxnSp>
        <p:sp>
          <p:nvSpPr>
            <p:cNvPr id="543" name="Google Shape;543;p71"/>
            <p:cNvSpPr/>
            <p:nvPr/>
          </p:nvSpPr>
          <p:spPr>
            <a:xfrm>
              <a:off x="929030" y="3675557"/>
              <a:ext cx="608700" cy="6087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545" name="Google Shape;545;p71"/>
            <p:cNvSpPr/>
            <p:nvPr/>
          </p:nvSpPr>
          <p:spPr>
            <a:xfrm>
              <a:off x="2666033" y="3431355"/>
              <a:ext cx="1097100" cy="10971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544" name="Google Shape;544;p71"/>
            <p:cNvSpPr/>
            <p:nvPr/>
          </p:nvSpPr>
          <p:spPr>
            <a:xfrm>
              <a:off x="4623889" y="3219698"/>
              <a:ext cx="1520400" cy="15204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grpSp>
      <p:cxnSp>
        <p:nvCxnSpPr>
          <p:cNvPr id="546" name="Google Shape;546;p71"/>
          <p:cNvCxnSpPr>
            <a:stCxn id="544" idx="6"/>
          </p:cNvCxnSpPr>
          <p:nvPr/>
        </p:nvCxnSpPr>
        <p:spPr>
          <a:xfrm flipH="1" rot="10800000">
            <a:off x="5864015" y="4794423"/>
            <a:ext cx="1032300" cy="6000"/>
          </a:xfrm>
          <a:prstGeom prst="straightConnector1">
            <a:avLst/>
          </a:prstGeom>
          <a:noFill/>
          <a:ln cap="flat" cmpd="sng" w="19050">
            <a:solidFill>
              <a:schemeClr val="dk1"/>
            </a:solidFill>
            <a:prstDash val="dot"/>
            <a:round/>
            <a:headEnd len="sm" w="sm" type="none"/>
            <a:tailEnd len="sm" w="sm" type="none"/>
          </a:ln>
        </p:spPr>
      </p:cxnSp>
      <p:sp>
        <p:nvSpPr>
          <p:cNvPr id="547" name="Google Shape;547;p71"/>
          <p:cNvSpPr/>
          <p:nvPr/>
        </p:nvSpPr>
        <p:spPr>
          <a:xfrm>
            <a:off x="6737900" y="3887375"/>
            <a:ext cx="1814100" cy="18201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548" name="Google Shape;548;p71"/>
          <p:cNvSpPr txBox="1"/>
          <p:nvPr>
            <p:ph type="title"/>
          </p:nvPr>
        </p:nvSpPr>
        <p:spPr>
          <a:xfrm>
            <a:off x="6896337" y="2129370"/>
            <a:ext cx="1814100" cy="39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73763"/>
              </a:buClr>
              <a:buSzPts val="3000"/>
              <a:buFont typeface="Arial"/>
              <a:buNone/>
            </a:pPr>
            <a:r>
              <a:rPr lang="en-US" sz="1700">
                <a:solidFill>
                  <a:srgbClr val="073763"/>
                </a:solidFill>
                <a:latin typeface="Arial"/>
                <a:ea typeface="Arial"/>
                <a:cs typeface="Arial"/>
                <a:sym typeface="Arial"/>
              </a:rPr>
              <a:t>Step 4</a:t>
            </a:r>
            <a:endParaRPr sz="1700">
              <a:solidFill>
                <a:srgbClr val="073763"/>
              </a:solidFill>
              <a:latin typeface="Arial"/>
              <a:ea typeface="Arial"/>
              <a:cs typeface="Arial"/>
              <a:sym typeface="Arial"/>
            </a:endParaRPr>
          </a:p>
        </p:txBody>
      </p:sp>
      <p:sp>
        <p:nvSpPr>
          <p:cNvPr id="549" name="Google Shape;549;p71"/>
          <p:cNvSpPr txBox="1"/>
          <p:nvPr>
            <p:ph idx="1" type="body"/>
          </p:nvPr>
        </p:nvSpPr>
        <p:spPr>
          <a:xfrm>
            <a:off x="6896325" y="2521475"/>
            <a:ext cx="2132400" cy="120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Clr>
                <a:srgbClr val="1F2E3D"/>
              </a:buClr>
              <a:buSzPts val="1800"/>
              <a:buNone/>
            </a:pPr>
            <a:r>
              <a:rPr lang="en-US">
                <a:solidFill>
                  <a:srgbClr val="1F2E3D"/>
                </a:solidFill>
                <a:latin typeface="Arial"/>
                <a:ea typeface="Arial"/>
                <a:cs typeface="Arial"/>
                <a:sym typeface="Arial"/>
              </a:rPr>
              <a:t>You join the award-winning Tetrault Wealth Advisory Group as a client and benefit from best-risk adjusted returns and world-class advice &amp; service.</a:t>
            </a:r>
            <a:endParaRPr>
              <a:solidFill>
                <a:srgbClr val="1F2E3D"/>
              </a:solidFill>
              <a:latin typeface="Arial"/>
              <a:ea typeface="Arial"/>
              <a:cs typeface="Arial"/>
              <a:sym typeface="Arial"/>
            </a:endParaRPr>
          </a:p>
        </p:txBody>
      </p:sp>
      <p:cxnSp>
        <p:nvCxnSpPr>
          <p:cNvPr id="550" name="Google Shape;550;p71"/>
          <p:cNvCxnSpPr/>
          <p:nvPr/>
        </p:nvCxnSpPr>
        <p:spPr>
          <a:xfrm>
            <a:off x="6774125" y="2465725"/>
            <a:ext cx="0" cy="1469700"/>
          </a:xfrm>
          <a:prstGeom prst="straightConnector1">
            <a:avLst/>
          </a:prstGeom>
          <a:noFill/>
          <a:ln cap="flat" cmpd="sng" w="9525">
            <a:solidFill>
              <a:srgbClr val="B7B7B7"/>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pic>
        <p:nvPicPr>
          <p:cNvPr id="555" name="Google Shape;555;p72"/>
          <p:cNvPicPr preferRelativeResize="0"/>
          <p:nvPr/>
        </p:nvPicPr>
        <p:blipFill rotWithShape="1">
          <a:blip r:embed="rId3">
            <a:alphaModFix/>
          </a:blip>
          <a:srcRect b="0" l="0" r="0" t="0"/>
          <a:stretch/>
        </p:blipFill>
        <p:spPr>
          <a:xfrm>
            <a:off x="0" y="345522"/>
            <a:ext cx="9144000" cy="5535160"/>
          </a:xfrm>
          <a:prstGeom prst="rect">
            <a:avLst/>
          </a:prstGeom>
          <a:noFill/>
          <a:ln cap="flat" cmpd="sng" w="9525">
            <a:solidFill>
              <a:srgbClr val="FF0000"/>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Google Shape;560;p7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561" name="Google Shape;561;p73"/>
          <p:cNvSpPr txBox="1"/>
          <p:nvPr>
            <p:ph type="title"/>
          </p:nvPr>
        </p:nvSpPr>
        <p:spPr>
          <a:xfrm>
            <a:off x="311700" y="754562"/>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Verdana"/>
              <a:buNone/>
            </a:pPr>
            <a:r>
              <a:rPr b="1" lang="en-US">
                <a:solidFill>
                  <a:srgbClr val="00617F"/>
                </a:solidFill>
                <a:latin typeface="Verdana"/>
                <a:ea typeface="Verdana"/>
                <a:cs typeface="Verdana"/>
                <a:sym typeface="Verdana"/>
              </a:rPr>
              <a:t>Why Asset Allocation Matters For Retirement?</a:t>
            </a:r>
            <a:endParaRPr>
              <a:solidFill>
                <a:srgbClr val="00617F"/>
              </a:solidFill>
              <a:latin typeface="Verdana"/>
              <a:ea typeface="Verdana"/>
              <a:cs typeface="Verdana"/>
              <a:sym typeface="Verdana"/>
            </a:endParaRPr>
          </a:p>
        </p:txBody>
      </p:sp>
      <p:sp>
        <p:nvSpPr>
          <p:cNvPr id="562" name="Google Shape;562;p73"/>
          <p:cNvSpPr txBox="1"/>
          <p:nvPr>
            <p:ph idx="1" type="body"/>
          </p:nvPr>
        </p:nvSpPr>
        <p:spPr>
          <a:xfrm>
            <a:off x="627488" y="1720800"/>
            <a:ext cx="7889024" cy="34164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Clr>
                <a:schemeClr val="dk1"/>
              </a:buClr>
              <a:buSzPts val="1800"/>
              <a:buChar char="●"/>
            </a:pPr>
            <a:r>
              <a:rPr lang="en-US" sz="2000">
                <a:solidFill>
                  <a:schemeClr val="dk1"/>
                </a:solidFill>
                <a:latin typeface="Arial"/>
                <a:ea typeface="Arial"/>
                <a:cs typeface="Arial"/>
                <a:sym typeface="Arial"/>
              </a:rPr>
              <a:t>Bonds vs. Stocks performance over time.</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latin typeface="Arial"/>
                <a:ea typeface="Arial"/>
                <a:cs typeface="Arial"/>
                <a:sym typeface="Arial"/>
              </a:rPr>
              <a:t>Why do people actually own Bonds?</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latin typeface="Arial"/>
                <a:ea typeface="Arial"/>
                <a:cs typeface="Arial"/>
                <a:sym typeface="Arial"/>
              </a:rPr>
              <a:t>Volatility vs. Risk.</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latin typeface="Arial"/>
                <a:ea typeface="Arial"/>
                <a:cs typeface="Arial"/>
                <a:sym typeface="Arial"/>
              </a:rPr>
              <a:t>We evaluate the current and future upside and downside of asset classes.</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latin typeface="Arial"/>
                <a:ea typeface="Arial"/>
                <a:cs typeface="Arial"/>
                <a:sym typeface="Arial"/>
              </a:rPr>
              <a:t>Why Alternatives?</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latin typeface="Arial"/>
                <a:ea typeface="Arial"/>
                <a:cs typeface="Arial"/>
                <a:sym typeface="Arial"/>
              </a:rPr>
              <a:t>Bottom Line: Proven track record and asset classes that perform in all markets.</a:t>
            </a:r>
            <a:endParaRPr sz="2000">
              <a:solidFill>
                <a:schemeClr val="dk1"/>
              </a:solidFill>
              <a:latin typeface="Arial"/>
              <a:ea typeface="Arial"/>
              <a:cs typeface="Arial"/>
              <a:sym typeface="Arial"/>
            </a:endParaRPr>
          </a:p>
          <a:p>
            <a:pPr indent="0" lvl="0" marL="0" rtl="0" algn="l">
              <a:lnSpc>
                <a:spcPct val="100000"/>
              </a:lnSpc>
              <a:spcBef>
                <a:spcPts val="1600"/>
              </a:spcBef>
              <a:spcAft>
                <a:spcPts val="0"/>
              </a:spcAft>
              <a:buClr>
                <a:schemeClr val="accent1"/>
              </a:buClr>
              <a:buSzPts val="1800"/>
              <a:buNone/>
            </a:pPr>
            <a:r>
              <a:t/>
            </a:r>
            <a:endParaRPr>
              <a:latin typeface="Franklin Gothic"/>
              <a:ea typeface="Franklin Gothic"/>
              <a:cs typeface="Franklin Gothic"/>
              <a:sym typeface="Franklin Gothic"/>
            </a:endParaRPr>
          </a:p>
          <a:p>
            <a:pPr indent="0" lvl="0" marL="0" rtl="0" algn="l">
              <a:lnSpc>
                <a:spcPct val="100000"/>
              </a:lnSpc>
              <a:spcBef>
                <a:spcPts val="1600"/>
              </a:spcBef>
              <a:spcAft>
                <a:spcPts val="1600"/>
              </a:spcAft>
              <a:buClr>
                <a:schemeClr val="accent1"/>
              </a:buClr>
              <a:buSzPts val="1800"/>
              <a:buNone/>
            </a:pPr>
            <a:r>
              <a:t/>
            </a:r>
            <a:endParaRPr>
              <a:latin typeface="Franklin Gothic"/>
              <a:ea typeface="Franklin Gothic"/>
              <a:cs typeface="Franklin Gothic"/>
              <a:sym typeface="Franklin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6" name="Shape 566"/>
        <p:cNvGrpSpPr/>
        <p:nvPr/>
      </p:nvGrpSpPr>
      <p:grpSpPr>
        <a:xfrm>
          <a:off x="0" y="0"/>
          <a:ext cx="0" cy="0"/>
          <a:chOff x="0" y="0"/>
          <a:chExt cx="0" cy="0"/>
        </a:xfrm>
      </p:grpSpPr>
      <p:sp>
        <p:nvSpPr>
          <p:cNvPr id="567" name="Google Shape;567;p74"/>
          <p:cNvSpPr txBox="1"/>
          <p:nvPr>
            <p:ph type="title"/>
          </p:nvPr>
        </p:nvSpPr>
        <p:spPr>
          <a:xfrm>
            <a:off x="311700" y="653138"/>
            <a:ext cx="8520600" cy="10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500">
                <a:solidFill>
                  <a:srgbClr val="00617F"/>
                </a:solidFill>
                <a:latin typeface="Arial"/>
                <a:ea typeface="Arial"/>
                <a:cs typeface="Arial"/>
                <a:sym typeface="Arial"/>
              </a:rPr>
              <a:t>Traditional Portfolio Theory</a:t>
            </a:r>
            <a:endParaRPr b="1" sz="3500">
              <a:solidFill>
                <a:srgbClr val="00617F"/>
              </a:solidFill>
              <a:latin typeface="Arial"/>
              <a:ea typeface="Arial"/>
              <a:cs typeface="Arial"/>
              <a:sym typeface="Arial"/>
            </a:endParaRPr>
          </a:p>
          <a:p>
            <a:pPr indent="0" lvl="0" marL="0" rtl="0" algn="ctr">
              <a:spcBef>
                <a:spcPts val="0"/>
              </a:spcBef>
              <a:spcAft>
                <a:spcPts val="0"/>
              </a:spcAft>
              <a:buClr>
                <a:schemeClr val="lt2"/>
              </a:buClr>
              <a:buSzPts val="3000"/>
              <a:buFont typeface="Arial"/>
              <a:buNone/>
            </a:pPr>
            <a:r>
              <a:rPr b="1" lang="en-US" sz="1600">
                <a:solidFill>
                  <a:schemeClr val="lt2"/>
                </a:solidFill>
                <a:latin typeface="Arial"/>
                <a:ea typeface="Arial"/>
                <a:cs typeface="Arial"/>
                <a:sym typeface="Arial"/>
              </a:rPr>
              <a:t>(60% Growth, 40% Income)</a:t>
            </a:r>
            <a:endParaRPr b="1" sz="1600">
              <a:solidFill>
                <a:schemeClr val="lt2"/>
              </a:solidFill>
              <a:latin typeface="Arial"/>
              <a:ea typeface="Arial"/>
              <a:cs typeface="Arial"/>
              <a:sym typeface="Arial"/>
            </a:endParaRPr>
          </a:p>
        </p:txBody>
      </p:sp>
      <p:sp>
        <p:nvSpPr>
          <p:cNvPr id="568" name="Google Shape;568;p74"/>
          <p:cNvSpPr txBox="1"/>
          <p:nvPr/>
        </p:nvSpPr>
        <p:spPr>
          <a:xfrm>
            <a:off x="863300" y="2025647"/>
            <a:ext cx="2748600" cy="3723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0617F"/>
              </a:buClr>
              <a:buSzPts val="1600"/>
              <a:buFont typeface="Arial"/>
              <a:buNone/>
            </a:pPr>
            <a:r>
              <a:rPr lang="en-US" sz="1600">
                <a:solidFill>
                  <a:srgbClr val="00617F"/>
                </a:solidFill>
                <a:latin typeface="Arial"/>
                <a:ea typeface="Arial"/>
                <a:cs typeface="Arial"/>
                <a:sym typeface="Arial"/>
              </a:rPr>
              <a:t>Standard 60/40 Portfolio</a:t>
            </a:r>
            <a:endParaRPr sz="1600">
              <a:solidFill>
                <a:srgbClr val="00617F"/>
              </a:solidFill>
              <a:latin typeface="Arial"/>
              <a:ea typeface="Arial"/>
              <a:cs typeface="Arial"/>
              <a:sym typeface="Arial"/>
            </a:endParaRPr>
          </a:p>
        </p:txBody>
      </p:sp>
      <p:sp>
        <p:nvSpPr>
          <p:cNvPr id="569" name="Google Shape;569;p74"/>
          <p:cNvSpPr txBox="1"/>
          <p:nvPr/>
        </p:nvSpPr>
        <p:spPr>
          <a:xfrm>
            <a:off x="5157075" y="2030485"/>
            <a:ext cx="3341100" cy="3723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0617F"/>
              </a:buClr>
              <a:buSzPts val="1600"/>
              <a:buFont typeface="Arial"/>
              <a:buNone/>
            </a:pPr>
            <a:r>
              <a:rPr lang="en-US" sz="1600">
                <a:solidFill>
                  <a:srgbClr val="00617F"/>
                </a:solidFill>
                <a:latin typeface="Arial"/>
                <a:ea typeface="Arial"/>
                <a:cs typeface="Arial"/>
                <a:sym typeface="Arial"/>
              </a:rPr>
              <a:t>Tetrault Wealth 60/40 Portfolio</a:t>
            </a:r>
            <a:endParaRPr sz="1600">
              <a:solidFill>
                <a:srgbClr val="00617F"/>
              </a:solidFill>
              <a:latin typeface="Arial"/>
              <a:ea typeface="Arial"/>
              <a:cs typeface="Arial"/>
              <a:sym typeface="Arial"/>
            </a:endParaRPr>
          </a:p>
        </p:txBody>
      </p:sp>
      <p:sp>
        <p:nvSpPr>
          <p:cNvPr id="570" name="Google Shape;570;p74"/>
          <p:cNvSpPr txBox="1"/>
          <p:nvPr/>
        </p:nvSpPr>
        <p:spPr>
          <a:xfrm>
            <a:off x="308862" y="5227455"/>
            <a:ext cx="3617100" cy="3723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0617F"/>
              </a:buClr>
              <a:buSzPts val="1200"/>
              <a:buFont typeface="Arial"/>
              <a:buNone/>
            </a:pPr>
            <a:r>
              <a:rPr b="1" lang="en-US" sz="1200" u="sng">
                <a:solidFill>
                  <a:srgbClr val="00617F"/>
                </a:solidFill>
                <a:latin typeface="Arial"/>
                <a:ea typeface="Arial"/>
                <a:cs typeface="Arial"/>
                <a:sym typeface="Arial"/>
              </a:rPr>
              <a:t>Cookie Cutter Approach</a:t>
            </a:r>
            <a:endParaRPr b="1" sz="1200" u="sng">
              <a:solidFill>
                <a:srgbClr val="00617F"/>
              </a:solidFill>
              <a:latin typeface="Arial"/>
              <a:ea typeface="Arial"/>
              <a:cs typeface="Arial"/>
              <a:sym typeface="Arial"/>
            </a:endParaRPr>
          </a:p>
          <a:p>
            <a:pPr indent="0" lvl="0" marL="0" marR="0" rtl="0" algn="ctr">
              <a:lnSpc>
                <a:spcPct val="110000"/>
              </a:lnSpc>
              <a:spcBef>
                <a:spcPts val="0"/>
              </a:spcBef>
              <a:spcAft>
                <a:spcPts val="0"/>
              </a:spcAft>
              <a:buClr>
                <a:schemeClr val="dk1"/>
              </a:buClr>
              <a:buSzPts val="1000"/>
              <a:buFont typeface="Arial"/>
              <a:buNone/>
            </a:pPr>
            <a:r>
              <a:t/>
            </a:r>
            <a:endParaRPr sz="1000">
              <a:solidFill>
                <a:srgbClr val="073763"/>
              </a:solidFill>
              <a:latin typeface="Franklin Gothic"/>
              <a:ea typeface="Franklin Gothic"/>
              <a:cs typeface="Franklin Gothic"/>
              <a:sym typeface="Franklin Gothic"/>
            </a:endParaRPr>
          </a:p>
        </p:txBody>
      </p:sp>
      <p:sp>
        <p:nvSpPr>
          <p:cNvPr id="571" name="Google Shape;571;p74"/>
          <p:cNvSpPr txBox="1"/>
          <p:nvPr/>
        </p:nvSpPr>
        <p:spPr>
          <a:xfrm>
            <a:off x="5019663" y="5289800"/>
            <a:ext cx="3478500" cy="448200"/>
          </a:xfrm>
          <a:prstGeom prst="rect">
            <a:avLst/>
          </a:prstGeom>
          <a:noFill/>
          <a:ln>
            <a:noFill/>
          </a:ln>
        </p:spPr>
        <p:txBody>
          <a:bodyPr anchorCtr="0" anchor="ctr" bIns="91425" lIns="91425" spcFirstLastPara="1" rIns="91425" wrap="square" tIns="91425">
            <a:noAutofit/>
          </a:bodyPr>
          <a:lstStyle/>
          <a:p>
            <a:pPr indent="0" lvl="0" marL="0" marR="0" rtl="0" algn="ctr">
              <a:lnSpc>
                <a:spcPct val="110000"/>
              </a:lnSpc>
              <a:spcBef>
                <a:spcPts val="0"/>
              </a:spcBef>
              <a:spcAft>
                <a:spcPts val="0"/>
              </a:spcAft>
              <a:buClr>
                <a:srgbClr val="00617F"/>
              </a:buClr>
              <a:buSzPts val="1200"/>
              <a:buFont typeface="Arial"/>
              <a:buNone/>
            </a:pPr>
            <a:r>
              <a:rPr b="1" lang="en-US" sz="1200" u="sng">
                <a:solidFill>
                  <a:srgbClr val="00617F"/>
                </a:solidFill>
                <a:latin typeface="Arial"/>
                <a:ea typeface="Arial"/>
                <a:cs typeface="Arial"/>
                <a:sym typeface="Arial"/>
              </a:rPr>
              <a:t>Our Approach</a:t>
            </a:r>
            <a:endParaRPr b="1" sz="1200" u="sng">
              <a:solidFill>
                <a:srgbClr val="00617F"/>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1000"/>
              <a:buFont typeface="Arial"/>
              <a:buNone/>
            </a:pPr>
            <a:r>
              <a:t/>
            </a:r>
            <a:endParaRPr sz="1000">
              <a:solidFill>
                <a:srgbClr val="073763"/>
              </a:solidFill>
              <a:latin typeface="Franklin Gothic"/>
              <a:ea typeface="Franklin Gothic"/>
              <a:cs typeface="Franklin Gothic"/>
              <a:sym typeface="Franklin Gothic"/>
            </a:endParaRPr>
          </a:p>
        </p:txBody>
      </p:sp>
      <p:pic>
        <p:nvPicPr>
          <p:cNvPr id="572" name="Google Shape;572;p74"/>
          <p:cNvPicPr preferRelativeResize="0"/>
          <p:nvPr/>
        </p:nvPicPr>
        <p:blipFill rotWithShape="1">
          <a:blip r:embed="rId3">
            <a:alphaModFix/>
          </a:blip>
          <a:srcRect b="0" l="0" r="0" t="0"/>
          <a:stretch/>
        </p:blipFill>
        <p:spPr>
          <a:xfrm>
            <a:off x="4987555" y="2458908"/>
            <a:ext cx="3554444" cy="2878520"/>
          </a:xfrm>
          <a:prstGeom prst="rect">
            <a:avLst/>
          </a:prstGeom>
          <a:noFill/>
          <a:ln>
            <a:noFill/>
          </a:ln>
        </p:spPr>
      </p:pic>
      <p:pic>
        <p:nvPicPr>
          <p:cNvPr id="573" name="Google Shape;573;p74"/>
          <p:cNvPicPr preferRelativeResize="0"/>
          <p:nvPr/>
        </p:nvPicPr>
        <p:blipFill rotWithShape="1">
          <a:blip r:embed="rId4">
            <a:alphaModFix/>
          </a:blip>
          <a:srcRect b="0" l="0" r="0" t="0"/>
          <a:stretch/>
        </p:blipFill>
        <p:spPr>
          <a:xfrm>
            <a:off x="584862" y="2354541"/>
            <a:ext cx="3341100" cy="290926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sp>
        <p:nvSpPr>
          <p:cNvPr id="578" name="Google Shape;578;p75"/>
          <p:cNvSpPr txBox="1"/>
          <p:nvPr>
            <p:ph idx="4" type="body"/>
          </p:nvPr>
        </p:nvSpPr>
        <p:spPr>
          <a:xfrm>
            <a:off x="2058359" y="2085993"/>
            <a:ext cx="5027281" cy="2686013"/>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00617F"/>
              </a:buClr>
              <a:buSzPts val="6600"/>
              <a:buNone/>
            </a:pPr>
            <a:r>
              <a:rPr lang="en-US" sz="6600">
                <a:solidFill>
                  <a:srgbClr val="00617F"/>
                </a:solidFill>
              </a:rPr>
              <a:t>Market Update</a:t>
            </a:r>
            <a:endParaRPr/>
          </a:p>
        </p:txBody>
      </p:sp>
      <p:sp>
        <p:nvSpPr>
          <p:cNvPr id="579" name="Google Shape;579;p75"/>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p>
            <a:pPr indent="0" lvl="0" marL="0" rtl="0" algn="r">
              <a:lnSpc>
                <a:spcPct val="110000"/>
              </a:lnSpc>
              <a:spcBef>
                <a:spcPts val="0"/>
              </a:spcBef>
              <a:spcAft>
                <a:spcPts val="0"/>
              </a:spcAft>
              <a:buClr>
                <a:schemeClr val="dk1"/>
              </a:buClr>
              <a:buSzPts val="500"/>
              <a:buNone/>
            </a:pPr>
            <a:r>
              <a:rPr lang="en-US">
                <a:latin typeface="Arial"/>
                <a:ea typeface="Arial"/>
                <a:cs typeface="Arial"/>
                <a:sym typeface="Arial"/>
              </a:rPr>
              <a:t>Page </a:t>
            </a: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3" name="Shape 583"/>
        <p:cNvGrpSpPr/>
        <p:nvPr/>
      </p:nvGrpSpPr>
      <p:grpSpPr>
        <a:xfrm>
          <a:off x="0" y="0"/>
          <a:ext cx="0" cy="0"/>
          <a:chOff x="0" y="0"/>
          <a:chExt cx="0" cy="0"/>
        </a:xfrm>
      </p:grpSpPr>
      <p:sp>
        <p:nvSpPr>
          <p:cNvPr id="584" name="Google Shape;584;p76"/>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585" name="Google Shape;585;p76"/>
          <p:cNvSpPr txBox="1"/>
          <p:nvPr>
            <p:ph type="title"/>
          </p:nvPr>
        </p:nvSpPr>
        <p:spPr>
          <a:xfrm>
            <a:off x="311700" y="754562"/>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Verdana"/>
              <a:buNone/>
            </a:pPr>
            <a:r>
              <a:rPr b="1" lang="en-US">
                <a:solidFill>
                  <a:srgbClr val="00617F"/>
                </a:solidFill>
                <a:latin typeface="Verdana"/>
                <a:ea typeface="Verdana"/>
                <a:cs typeface="Verdana"/>
                <a:sym typeface="Verdana"/>
              </a:rPr>
              <a:t>What’s Going on in the Market</a:t>
            </a:r>
            <a:endParaRPr>
              <a:solidFill>
                <a:srgbClr val="00617F"/>
              </a:solidFill>
              <a:latin typeface="Verdana"/>
              <a:ea typeface="Verdana"/>
              <a:cs typeface="Verdana"/>
              <a:sym typeface="Verdana"/>
            </a:endParaRPr>
          </a:p>
        </p:txBody>
      </p:sp>
      <p:sp>
        <p:nvSpPr>
          <p:cNvPr id="586" name="Google Shape;586;p76"/>
          <p:cNvSpPr txBox="1"/>
          <p:nvPr>
            <p:ph idx="1" type="body"/>
          </p:nvPr>
        </p:nvSpPr>
        <p:spPr>
          <a:xfrm>
            <a:off x="627488" y="1720800"/>
            <a:ext cx="7889100" cy="34164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Clr>
                <a:schemeClr val="dk1"/>
              </a:buClr>
              <a:buSzPts val="1800"/>
              <a:buChar char="●"/>
            </a:pPr>
            <a:r>
              <a:rPr lang="en-US" sz="2000">
                <a:solidFill>
                  <a:schemeClr val="dk1"/>
                </a:solidFill>
              </a:rPr>
              <a:t>Trump Impeachment</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rPr>
              <a:t>US-China Trade War</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rPr>
              <a:t>Oil price volatility - Canadian Election</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rPr>
              <a:t>Brexit</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rPr>
              <a:t>Corporate Earnings</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rPr>
              <a:t>Unemployment</a:t>
            </a:r>
            <a:endParaRPr sz="2000">
              <a:solidFill>
                <a:schemeClr val="dk1"/>
              </a:solidFill>
            </a:endParaRPr>
          </a:p>
          <a:p>
            <a:pPr indent="-298450" lvl="0" marL="285750" rtl="0" algn="l">
              <a:lnSpc>
                <a:spcPct val="100000"/>
              </a:lnSpc>
              <a:spcBef>
                <a:spcPts val="1600"/>
              </a:spcBef>
              <a:spcAft>
                <a:spcPts val="0"/>
              </a:spcAft>
              <a:buClr>
                <a:schemeClr val="dk1"/>
              </a:buClr>
              <a:buSzPts val="2000"/>
              <a:buChar char="●"/>
            </a:pPr>
            <a:r>
              <a:rPr lang="en-US" sz="2000">
                <a:solidFill>
                  <a:schemeClr val="dk1"/>
                </a:solidFill>
              </a:rPr>
              <a:t>Recession?</a:t>
            </a:r>
            <a:endParaRPr sz="2000">
              <a:solidFill>
                <a:schemeClr val="dk1"/>
              </a:solidFill>
            </a:endParaRPr>
          </a:p>
          <a:p>
            <a:pPr indent="-298450" lvl="0" marL="285750" rtl="0" algn="l">
              <a:lnSpc>
                <a:spcPct val="100000"/>
              </a:lnSpc>
              <a:spcBef>
                <a:spcPts val="1600"/>
              </a:spcBef>
              <a:spcAft>
                <a:spcPts val="0"/>
              </a:spcAft>
              <a:buClr>
                <a:schemeClr val="dk1"/>
              </a:buClr>
              <a:buSzPts val="2000"/>
              <a:buChar char="●"/>
            </a:pPr>
            <a:r>
              <a:rPr lang="en-US" sz="2000">
                <a:solidFill>
                  <a:schemeClr val="dk1"/>
                </a:solidFill>
              </a:rPr>
              <a:t>Real Estate Event Reminder</a:t>
            </a:r>
            <a:endParaRPr sz="2000">
              <a:solidFill>
                <a:schemeClr val="dk1"/>
              </a:solidFill>
            </a:endParaRPr>
          </a:p>
          <a:p>
            <a:pPr indent="0" lvl="0" marL="0" rtl="0" algn="l">
              <a:lnSpc>
                <a:spcPct val="100000"/>
              </a:lnSpc>
              <a:spcBef>
                <a:spcPts val="1600"/>
              </a:spcBef>
              <a:spcAft>
                <a:spcPts val="0"/>
              </a:spcAft>
              <a:buClr>
                <a:schemeClr val="accent1"/>
              </a:buClr>
              <a:buSzPts val="1800"/>
              <a:buNone/>
            </a:pPr>
            <a:r>
              <a:t/>
            </a:r>
            <a:endParaRPr>
              <a:latin typeface="Franklin Gothic"/>
              <a:ea typeface="Franklin Gothic"/>
              <a:cs typeface="Franklin Gothic"/>
              <a:sym typeface="Franklin Gothic"/>
            </a:endParaRPr>
          </a:p>
          <a:p>
            <a:pPr indent="0" lvl="0" marL="0" rtl="0" algn="l">
              <a:lnSpc>
                <a:spcPct val="100000"/>
              </a:lnSpc>
              <a:spcBef>
                <a:spcPts val="1600"/>
              </a:spcBef>
              <a:spcAft>
                <a:spcPts val="1600"/>
              </a:spcAft>
              <a:buClr>
                <a:schemeClr val="accent1"/>
              </a:buClr>
              <a:buSzPts val="1800"/>
              <a:buNone/>
            </a:pPr>
            <a:r>
              <a:t/>
            </a:r>
            <a:endParaRPr>
              <a:latin typeface="Franklin Gothic"/>
              <a:ea typeface="Franklin Gothic"/>
              <a:cs typeface="Franklin Gothic"/>
              <a:sym typeface="Franklin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0" name="Shape 590"/>
        <p:cNvGrpSpPr/>
        <p:nvPr/>
      </p:nvGrpSpPr>
      <p:grpSpPr>
        <a:xfrm>
          <a:off x="0" y="0"/>
          <a:ext cx="0" cy="0"/>
          <a:chOff x="0" y="0"/>
          <a:chExt cx="0" cy="0"/>
        </a:xfrm>
      </p:grpSpPr>
      <p:sp>
        <p:nvSpPr>
          <p:cNvPr id="591" name="Google Shape;591;p77"/>
          <p:cNvSpPr txBox="1"/>
          <p:nvPr>
            <p:ph type="title"/>
          </p:nvPr>
        </p:nvSpPr>
        <p:spPr>
          <a:xfrm>
            <a:off x="311700" y="731823"/>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US" sz="3500">
                <a:solidFill>
                  <a:srgbClr val="00617F"/>
                </a:solidFill>
                <a:latin typeface="Arial"/>
                <a:ea typeface="Arial"/>
                <a:cs typeface="Arial"/>
                <a:sym typeface="Arial"/>
              </a:rPr>
              <a:t>What’s a fiduciary obligation?</a:t>
            </a:r>
            <a:endParaRPr>
              <a:solidFill>
                <a:srgbClr val="00617F"/>
              </a:solidFill>
              <a:latin typeface="Arial"/>
              <a:ea typeface="Arial"/>
              <a:cs typeface="Arial"/>
              <a:sym typeface="Arial"/>
            </a:endParaRPr>
          </a:p>
        </p:txBody>
      </p:sp>
      <p:sp>
        <p:nvSpPr>
          <p:cNvPr id="592" name="Google Shape;592;p77"/>
          <p:cNvSpPr/>
          <p:nvPr/>
        </p:nvSpPr>
        <p:spPr>
          <a:xfrm>
            <a:off x="6433875" y="3429000"/>
            <a:ext cx="2146200" cy="19524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593" name="Google Shape;593;p77"/>
          <p:cNvSpPr/>
          <p:nvPr/>
        </p:nvSpPr>
        <p:spPr>
          <a:xfrm>
            <a:off x="3372725" y="3429000"/>
            <a:ext cx="2067900" cy="19524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FFFFFF"/>
              </a:buClr>
              <a:buSzPts val="1800"/>
              <a:buFont typeface="Arial"/>
              <a:buNone/>
            </a:pPr>
            <a:r>
              <a:rPr lang="en-US" sz="1800" u="sng">
                <a:solidFill>
                  <a:srgbClr val="FFFFFF"/>
                </a:solidFill>
                <a:latin typeface="Arial"/>
                <a:ea typeface="Arial"/>
                <a:cs typeface="Arial"/>
                <a:sym typeface="Arial"/>
              </a:rPr>
              <a:t>IIROC</a:t>
            </a:r>
            <a:endParaRPr sz="1800" u="sng">
              <a:solidFill>
                <a:srgbClr val="FFFFFF"/>
              </a:solidFill>
              <a:latin typeface="Arial"/>
              <a:ea typeface="Arial"/>
              <a:cs typeface="Arial"/>
              <a:sym typeface="Arial"/>
            </a:endParaRPr>
          </a:p>
          <a:p>
            <a:pPr indent="0" lvl="0" marL="0" marR="0" rtl="0" algn="ctr">
              <a:lnSpc>
                <a:spcPct val="115000"/>
              </a:lnSpc>
              <a:spcBef>
                <a:spcPts val="1600"/>
              </a:spcBef>
              <a:spcAft>
                <a:spcPts val="1600"/>
              </a:spcAft>
              <a:buClr>
                <a:srgbClr val="000000"/>
              </a:buClr>
              <a:buSzPts val="1100"/>
              <a:buFont typeface="Arial"/>
              <a:buNone/>
            </a:pPr>
            <a:r>
              <a:rPr lang="en-US" sz="1800">
                <a:solidFill>
                  <a:srgbClr val="FFFFFF"/>
                </a:solidFill>
                <a:latin typeface="Arial"/>
                <a:ea typeface="Arial"/>
                <a:cs typeface="Arial"/>
                <a:sym typeface="Arial"/>
              </a:rPr>
              <a:t>Investment Advisor</a:t>
            </a:r>
            <a:endParaRPr sz="1800">
              <a:solidFill>
                <a:srgbClr val="FFFFFF"/>
              </a:solidFill>
              <a:latin typeface="Arial"/>
              <a:ea typeface="Arial"/>
              <a:cs typeface="Arial"/>
              <a:sym typeface="Arial"/>
            </a:endParaRPr>
          </a:p>
        </p:txBody>
      </p:sp>
      <p:sp>
        <p:nvSpPr>
          <p:cNvPr id="594" name="Google Shape;594;p77"/>
          <p:cNvSpPr/>
          <p:nvPr/>
        </p:nvSpPr>
        <p:spPr>
          <a:xfrm>
            <a:off x="311700" y="3429000"/>
            <a:ext cx="2006700" cy="19524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595" name="Google Shape;595;p77"/>
          <p:cNvSpPr txBox="1"/>
          <p:nvPr/>
        </p:nvSpPr>
        <p:spPr>
          <a:xfrm>
            <a:off x="615750" y="3586950"/>
            <a:ext cx="1398600" cy="16365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FFFFFF"/>
              </a:buClr>
              <a:buSzPts val="1800"/>
              <a:buFont typeface="Arial"/>
              <a:buNone/>
            </a:pPr>
            <a:r>
              <a:rPr lang="en-US" sz="1800" u="sng">
                <a:solidFill>
                  <a:srgbClr val="FFFFFF"/>
                </a:solidFill>
                <a:latin typeface="Arial"/>
                <a:ea typeface="Arial"/>
                <a:cs typeface="Arial"/>
                <a:sym typeface="Arial"/>
              </a:rPr>
              <a:t>MFDA</a:t>
            </a:r>
            <a:endParaRPr sz="1800" u="sng">
              <a:solidFill>
                <a:srgbClr val="FFFFFF"/>
              </a:solidFill>
              <a:latin typeface="Arial"/>
              <a:ea typeface="Arial"/>
              <a:cs typeface="Arial"/>
              <a:sym typeface="Arial"/>
            </a:endParaRPr>
          </a:p>
          <a:p>
            <a:pPr indent="0" lvl="0" marL="0" marR="0" rtl="0" algn="ctr">
              <a:lnSpc>
                <a:spcPct val="115000"/>
              </a:lnSpc>
              <a:spcBef>
                <a:spcPts val="1600"/>
              </a:spcBef>
              <a:spcAft>
                <a:spcPts val="1600"/>
              </a:spcAft>
              <a:buClr>
                <a:srgbClr val="FFFFFF"/>
              </a:buClr>
              <a:buSzPts val="1800"/>
              <a:buFont typeface="Arial"/>
              <a:buNone/>
            </a:pPr>
            <a:r>
              <a:rPr lang="en-US" sz="1800">
                <a:solidFill>
                  <a:srgbClr val="FFFFFF"/>
                </a:solidFill>
                <a:latin typeface="Arial"/>
                <a:ea typeface="Arial"/>
                <a:cs typeface="Arial"/>
                <a:sym typeface="Arial"/>
              </a:rPr>
              <a:t>Financial Advisor</a:t>
            </a:r>
            <a:endParaRPr sz="1800">
              <a:solidFill>
                <a:srgbClr val="FFFFFF"/>
              </a:solidFill>
              <a:latin typeface="Arial"/>
              <a:ea typeface="Arial"/>
              <a:cs typeface="Arial"/>
              <a:sym typeface="Arial"/>
            </a:endParaRPr>
          </a:p>
        </p:txBody>
      </p:sp>
      <p:sp>
        <p:nvSpPr>
          <p:cNvPr id="596" name="Google Shape;596;p77"/>
          <p:cNvSpPr txBox="1"/>
          <p:nvPr/>
        </p:nvSpPr>
        <p:spPr>
          <a:xfrm>
            <a:off x="6642975" y="3504501"/>
            <a:ext cx="1728000" cy="19524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FFFFFF"/>
              </a:buClr>
              <a:buSzPts val="1800"/>
              <a:buFont typeface="Arial"/>
              <a:buNone/>
            </a:pPr>
            <a:r>
              <a:rPr lang="en-US" sz="1800" u="sng">
                <a:solidFill>
                  <a:srgbClr val="FFFFFF"/>
                </a:solidFill>
                <a:latin typeface="Arial"/>
                <a:ea typeface="Arial"/>
                <a:cs typeface="Arial"/>
                <a:sym typeface="Arial"/>
              </a:rPr>
              <a:t>Fiduciary Obligation</a:t>
            </a:r>
            <a:endParaRPr sz="1800" u="sng">
              <a:solidFill>
                <a:srgbClr val="FFFFFF"/>
              </a:solidFill>
              <a:latin typeface="Arial"/>
              <a:ea typeface="Arial"/>
              <a:cs typeface="Arial"/>
              <a:sym typeface="Arial"/>
            </a:endParaRPr>
          </a:p>
          <a:p>
            <a:pPr indent="0" lvl="0" marL="0" marR="0" rtl="0" algn="ctr">
              <a:lnSpc>
                <a:spcPct val="115000"/>
              </a:lnSpc>
              <a:spcBef>
                <a:spcPts val="1600"/>
              </a:spcBef>
              <a:spcAft>
                <a:spcPts val="1600"/>
              </a:spcAft>
              <a:buClr>
                <a:srgbClr val="FFFFFF"/>
              </a:buClr>
              <a:buSzPts val="1800"/>
              <a:buFont typeface="Arial"/>
              <a:buNone/>
            </a:pPr>
            <a:r>
              <a:rPr lang="en-US" sz="1800">
                <a:solidFill>
                  <a:srgbClr val="FFFFFF"/>
                </a:solidFill>
                <a:latin typeface="Arial"/>
                <a:ea typeface="Arial"/>
                <a:cs typeface="Arial"/>
                <a:sym typeface="Arial"/>
              </a:rPr>
              <a:t>Portfolio Manager</a:t>
            </a:r>
            <a:endParaRPr sz="1800">
              <a:solidFill>
                <a:srgbClr val="FFFFFF"/>
              </a:solidFill>
              <a:latin typeface="Arial"/>
              <a:ea typeface="Arial"/>
              <a:cs typeface="Arial"/>
              <a:sym typeface="Arial"/>
            </a:endParaRPr>
          </a:p>
        </p:txBody>
      </p:sp>
      <p:sp>
        <p:nvSpPr>
          <p:cNvPr id="597" name="Google Shape;597;p77"/>
          <p:cNvSpPr txBox="1"/>
          <p:nvPr/>
        </p:nvSpPr>
        <p:spPr>
          <a:xfrm>
            <a:off x="1205162" y="1933861"/>
            <a:ext cx="6895200" cy="865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lang="en-US" sz="1400">
                <a:solidFill>
                  <a:srgbClr val="1F2E3D"/>
                </a:solidFill>
                <a:highlight>
                  <a:srgbClr val="FFFFFF"/>
                </a:highlight>
                <a:latin typeface="Arial"/>
                <a:ea typeface="Arial"/>
                <a:cs typeface="Arial"/>
                <a:sym typeface="Arial"/>
              </a:rPr>
              <a:t>“A Fiduciary obligation is the highest standard of care that exists at law in a client/professional relationship. It requires the fiduciary to act at all times for the sole benefit and interest of the client. It’s an enhanced level of protection for the client.”</a:t>
            </a:r>
            <a:endParaRPr sz="1400">
              <a:solidFill>
                <a:srgbClr val="1F2E3D"/>
              </a:solidFill>
              <a:highlight>
                <a:srgbClr val="FFFFF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sp>
        <p:nvSpPr>
          <p:cNvPr id="602" name="Google Shape;602;p7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603" name="Google Shape;603;p78"/>
          <p:cNvSpPr txBox="1"/>
          <p:nvPr/>
        </p:nvSpPr>
        <p:spPr>
          <a:xfrm>
            <a:off x="226422" y="1267756"/>
            <a:ext cx="8385000" cy="3791400"/>
          </a:xfrm>
          <a:prstGeom prst="rect">
            <a:avLst/>
          </a:prstGeom>
          <a:noFill/>
          <a:ln>
            <a:noFill/>
          </a:ln>
        </p:spPr>
        <p:txBody>
          <a:bodyPr anchorCtr="0" anchor="t" bIns="91425" lIns="91425" spcFirstLastPara="1" rIns="91425" wrap="square" tIns="91425">
            <a:noAutofit/>
          </a:bodyPr>
          <a:lstStyle/>
          <a:p>
            <a:pPr indent="0" lvl="0" marL="279400" marR="0" rtl="0" algn="ctr">
              <a:lnSpc>
                <a:spcPct val="115000"/>
              </a:lnSpc>
              <a:spcBef>
                <a:spcPts val="600"/>
              </a:spcBef>
              <a:spcAft>
                <a:spcPts val="0"/>
              </a:spcAft>
              <a:buClr>
                <a:schemeClr val="dk1"/>
              </a:buClr>
              <a:buSzPts val="2000"/>
              <a:buFont typeface="Arial"/>
              <a:buNone/>
            </a:pPr>
            <a:r>
              <a:rPr lang="en-US" sz="2000">
                <a:solidFill>
                  <a:schemeClr val="dk1"/>
                </a:solidFill>
                <a:latin typeface="Arial"/>
                <a:ea typeface="Arial"/>
                <a:cs typeface="Arial"/>
                <a:sym typeface="Arial"/>
              </a:rPr>
              <a:t>If you are fortunate enough to have several buckets of retirement proceeds, such as RRSPs/RRIFs, TFSAs, Non-Registered accounts and Corporate Investments, we want to ensure the incomes generated are tax efficient.</a:t>
            </a:r>
            <a:endParaRPr sz="2000">
              <a:solidFill>
                <a:schemeClr val="dk1"/>
              </a:solidFill>
              <a:latin typeface="Arial"/>
              <a:ea typeface="Arial"/>
              <a:cs typeface="Arial"/>
              <a:sym typeface="Arial"/>
            </a:endParaRPr>
          </a:p>
          <a:p>
            <a:pPr indent="0" lvl="0" marL="279400" marR="0" rtl="0" algn="ctr">
              <a:lnSpc>
                <a:spcPct val="115000"/>
              </a:lnSpc>
              <a:spcBef>
                <a:spcPts val="6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0" lvl="0" marL="279400" marR="0" rtl="0" algn="ctr">
              <a:lnSpc>
                <a:spcPct val="115000"/>
              </a:lnSpc>
              <a:spcBef>
                <a:spcPts val="600"/>
              </a:spcBef>
              <a:spcAft>
                <a:spcPts val="0"/>
              </a:spcAft>
              <a:buClr>
                <a:schemeClr val="dk1"/>
              </a:buClr>
              <a:buSzPts val="2000"/>
              <a:buFont typeface="Arial"/>
              <a:buNone/>
            </a:pPr>
            <a:r>
              <a:rPr lang="en-US" sz="2000">
                <a:solidFill>
                  <a:schemeClr val="dk1"/>
                </a:solidFill>
                <a:latin typeface="Arial"/>
                <a:ea typeface="Arial"/>
                <a:cs typeface="Arial"/>
                <a:sym typeface="Arial"/>
              </a:rPr>
              <a:t>Most often an important factor is having your investments generate a steady income stream of tax efficient income...but we can’t forget about growth in retirement, after all the cost of living increases annually!</a:t>
            </a:r>
            <a:endParaRPr sz="2000">
              <a:solidFill>
                <a:schemeClr val="dk1"/>
              </a:solidFill>
              <a:latin typeface="Arial"/>
              <a:ea typeface="Arial"/>
              <a:cs typeface="Arial"/>
              <a:sym typeface="Arial"/>
            </a:endParaRPr>
          </a:p>
          <a:p>
            <a:pPr indent="0" lvl="0" marL="279400" marR="0" rtl="0" algn="ctr">
              <a:lnSpc>
                <a:spcPct val="115000"/>
              </a:lnSpc>
              <a:spcBef>
                <a:spcPts val="6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0" lvl="0" marL="279400" marR="0" rtl="0" algn="ctr">
              <a:lnSpc>
                <a:spcPct val="115000"/>
              </a:lnSpc>
              <a:spcBef>
                <a:spcPts val="600"/>
              </a:spcBef>
              <a:spcAft>
                <a:spcPts val="0"/>
              </a:spcAft>
              <a:buClr>
                <a:schemeClr val="dk1"/>
              </a:buClr>
              <a:buSzPts val="2000"/>
              <a:buFont typeface="Arial"/>
              <a:buNone/>
            </a:pPr>
            <a:r>
              <a:rPr lang="en-US" sz="2000">
                <a:solidFill>
                  <a:schemeClr val="dk1"/>
                </a:solidFill>
                <a:latin typeface="Arial"/>
                <a:ea typeface="Arial"/>
                <a:cs typeface="Arial"/>
                <a:sym typeface="Arial"/>
              </a:rPr>
              <a:t>What rate of return do you need to achieve your lifestyle goals over the next 20, 30 or even 40 years of retirement?</a:t>
            </a:r>
            <a:endParaRPr sz="2000">
              <a:solidFill>
                <a:schemeClr val="dk1"/>
              </a:solidFill>
              <a:latin typeface="Arial"/>
              <a:ea typeface="Arial"/>
              <a:cs typeface="Arial"/>
              <a:sym typeface="Arial"/>
            </a:endParaRPr>
          </a:p>
          <a:p>
            <a:pPr indent="0" lvl="0" marL="279400" marR="0" rtl="0" algn="ctr">
              <a:lnSpc>
                <a:spcPct val="115000"/>
              </a:lnSpc>
              <a:spcBef>
                <a:spcPts val="600"/>
              </a:spcBef>
              <a:spcAft>
                <a:spcPts val="0"/>
              </a:spcAft>
              <a:buClr>
                <a:schemeClr val="dk1"/>
              </a:buClr>
              <a:buSzPts val="1000"/>
              <a:buFont typeface="Arial"/>
              <a:buNone/>
            </a:pPr>
            <a:r>
              <a:rPr lang="en-US" sz="1000">
                <a:solidFill>
                  <a:schemeClr val="dk1"/>
                </a:solidFill>
                <a:latin typeface="Verdana"/>
                <a:ea typeface="Verdana"/>
                <a:cs typeface="Verdana"/>
                <a:sym typeface="Verdana"/>
              </a:rPr>
              <a:t>	</a:t>
            </a:r>
            <a:endParaRPr sz="1000">
              <a:solidFill>
                <a:schemeClr val="dk1"/>
              </a:solidFill>
              <a:latin typeface="Verdana"/>
              <a:ea typeface="Verdana"/>
              <a:cs typeface="Verdana"/>
              <a:sym typeface="Verdana"/>
            </a:endParaRPr>
          </a:p>
          <a:p>
            <a:pPr indent="0" lvl="0" marL="279400" marR="0" rtl="0" algn="l">
              <a:lnSpc>
                <a:spcPct val="115000"/>
              </a:lnSpc>
              <a:spcBef>
                <a:spcPts val="600"/>
              </a:spcBef>
              <a:spcAft>
                <a:spcPts val="0"/>
              </a:spcAft>
              <a:buClr>
                <a:schemeClr val="dk1"/>
              </a:buClr>
              <a:buSzPts val="1000"/>
              <a:buFont typeface="Arial"/>
              <a:buNone/>
            </a:pPr>
            <a:r>
              <a:t/>
            </a:r>
            <a:endParaRPr sz="1000">
              <a:solidFill>
                <a:schemeClr val="dk1"/>
              </a:solidFill>
              <a:latin typeface="Verdana"/>
              <a:ea typeface="Verdana"/>
              <a:cs typeface="Verdana"/>
              <a:sym typeface="Verdana"/>
            </a:endParaRPr>
          </a:p>
          <a:p>
            <a:pPr indent="0" lvl="0" marL="0" marR="0" rtl="0" algn="ctr">
              <a:lnSpc>
                <a:spcPct val="110000"/>
              </a:lnSpc>
              <a:spcBef>
                <a:spcPts val="600"/>
              </a:spcBef>
              <a:spcAft>
                <a:spcPts val="0"/>
              </a:spcAft>
              <a:buClr>
                <a:schemeClr val="dk1"/>
              </a:buClr>
              <a:buSzPts val="3500"/>
              <a:buFont typeface="Arial"/>
              <a:buNone/>
            </a:pPr>
            <a:r>
              <a:t/>
            </a:r>
            <a:endParaRPr b="1" sz="3500" u="sng">
              <a:solidFill>
                <a:srgbClr val="0B5394"/>
              </a:solidFill>
              <a:latin typeface="Roboto Slab"/>
              <a:ea typeface="Roboto Slab"/>
              <a:cs typeface="Roboto Slab"/>
              <a:sym typeface="Roboto Slab"/>
            </a:endParaRPr>
          </a:p>
          <a:p>
            <a:pPr indent="0" lvl="0" marL="0" marR="0" rtl="0" algn="ctr">
              <a:lnSpc>
                <a:spcPct val="110000"/>
              </a:lnSpc>
              <a:spcBef>
                <a:spcPts val="0"/>
              </a:spcBef>
              <a:spcAft>
                <a:spcPts val="0"/>
              </a:spcAft>
              <a:buClr>
                <a:schemeClr val="dk1"/>
              </a:buClr>
              <a:buSzPts val="1000"/>
              <a:buFont typeface="Arial"/>
              <a:buNone/>
            </a:pPr>
            <a:r>
              <a:t/>
            </a:r>
            <a:endParaRPr sz="1000">
              <a:solidFill>
                <a:schemeClr val="dk1"/>
              </a:solidFill>
              <a:latin typeface="Roboto Slab"/>
              <a:ea typeface="Roboto Slab"/>
              <a:cs typeface="Roboto Slab"/>
              <a:sym typeface="Roboto Slab"/>
            </a:endParaRPr>
          </a:p>
        </p:txBody>
      </p:sp>
      <p:sp>
        <p:nvSpPr>
          <p:cNvPr id="604" name="Google Shape;604;p78"/>
          <p:cNvSpPr txBox="1"/>
          <p:nvPr/>
        </p:nvSpPr>
        <p:spPr>
          <a:xfrm>
            <a:off x="633200" y="373900"/>
            <a:ext cx="8139600" cy="4749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0617F"/>
              </a:buClr>
              <a:buSzPts val="3000"/>
              <a:buFont typeface="Arial"/>
              <a:buNone/>
            </a:pPr>
            <a:r>
              <a:rPr b="1" lang="en-US" sz="3000">
                <a:solidFill>
                  <a:srgbClr val="00617F"/>
                </a:solidFill>
                <a:latin typeface="Verdana"/>
                <a:ea typeface="Verdana"/>
                <a:cs typeface="Verdana"/>
                <a:sym typeface="Verdana"/>
              </a:rPr>
              <a:t>Investment Planning in Retirement</a:t>
            </a:r>
            <a:endParaRPr b="1" sz="3000">
              <a:solidFill>
                <a:srgbClr val="00617F"/>
              </a:solidFill>
              <a:latin typeface="Verdana"/>
              <a:ea typeface="Verdana"/>
              <a:cs typeface="Verdana"/>
              <a:sym typeface="Verdana"/>
            </a:endParaRPr>
          </a:p>
          <a:p>
            <a:pPr indent="0" lvl="0" marL="0" marR="0" rtl="0" algn="l">
              <a:lnSpc>
                <a:spcPct val="110000"/>
              </a:lnSpc>
              <a:spcBef>
                <a:spcPts val="0"/>
              </a:spcBef>
              <a:spcAft>
                <a:spcPts val="0"/>
              </a:spcAft>
              <a:buClr>
                <a:srgbClr val="005F7F"/>
              </a:buClr>
              <a:buSzPts val="3000"/>
              <a:buFont typeface="Arial"/>
              <a:buNone/>
            </a:pPr>
            <a:r>
              <a:rPr b="1" lang="en-US" sz="3000">
                <a:solidFill>
                  <a:srgbClr val="005F7F"/>
                </a:solidFill>
                <a:latin typeface="Verdana"/>
                <a:ea typeface="Verdana"/>
                <a:cs typeface="Verdana"/>
                <a:sym typeface="Verdana"/>
              </a:rPr>
              <a:t>	</a:t>
            </a:r>
            <a:endParaRPr b="1" sz="3000">
              <a:solidFill>
                <a:srgbClr val="005F7F"/>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61"/>
          <p:cNvSpPr txBox="1"/>
          <p:nvPr>
            <p:ph type="title"/>
          </p:nvPr>
        </p:nvSpPr>
        <p:spPr>
          <a:xfrm>
            <a:off x="4073498" y="905717"/>
            <a:ext cx="6374743" cy="88420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8F8F8"/>
              </a:buClr>
              <a:buSzPts val="4800"/>
              <a:buFont typeface="Arial"/>
              <a:buNone/>
            </a:pPr>
            <a:r>
              <a:rPr lang="en-US" sz="4800">
                <a:solidFill>
                  <a:srgbClr val="F8F8F8"/>
                </a:solidFill>
              </a:rPr>
              <a:t>Agenda</a:t>
            </a:r>
            <a:endParaRPr/>
          </a:p>
        </p:txBody>
      </p:sp>
      <p:sp>
        <p:nvSpPr>
          <p:cNvPr id="376" name="Google Shape;376;p61"/>
          <p:cNvSpPr txBox="1"/>
          <p:nvPr>
            <p:ph idx="1" type="body"/>
          </p:nvPr>
        </p:nvSpPr>
        <p:spPr>
          <a:xfrm>
            <a:off x="2500141" y="1876767"/>
            <a:ext cx="6381017" cy="4447329"/>
          </a:xfrm>
          <a:prstGeom prst="rect">
            <a:avLst/>
          </a:prstGeom>
          <a:noFill/>
          <a:ln>
            <a:noFill/>
          </a:ln>
        </p:spPr>
        <p:txBody>
          <a:bodyPr anchorCtr="0" anchor="t" bIns="45700" lIns="91425" spcFirstLastPara="1" rIns="91425" wrap="square" tIns="45700">
            <a:noAutofit/>
          </a:bodyPr>
          <a:lstStyle/>
          <a:p>
            <a:pPr indent="-285750" lvl="0" marL="285750" rtl="0" algn="l">
              <a:lnSpc>
                <a:spcPct val="110000"/>
              </a:lnSpc>
              <a:spcBef>
                <a:spcPts val="0"/>
              </a:spcBef>
              <a:spcAft>
                <a:spcPts val="0"/>
              </a:spcAft>
              <a:buClr>
                <a:schemeClr val="lt1"/>
              </a:buClr>
              <a:buSzPts val="1800"/>
              <a:buFont typeface="Arial"/>
              <a:buChar char="-"/>
            </a:pPr>
            <a:r>
              <a:rPr lang="en-US"/>
              <a:t>About Us</a:t>
            </a:r>
            <a:endParaRPr/>
          </a:p>
          <a:p>
            <a:pPr indent="-285750" lvl="0" marL="285750" rtl="0" algn="l">
              <a:lnSpc>
                <a:spcPct val="110000"/>
              </a:lnSpc>
              <a:spcBef>
                <a:spcPts val="1200"/>
              </a:spcBef>
              <a:spcAft>
                <a:spcPts val="0"/>
              </a:spcAft>
              <a:buClr>
                <a:schemeClr val="lt1"/>
              </a:buClr>
              <a:buSzPts val="1800"/>
              <a:buFont typeface="Arial"/>
              <a:buChar char="-"/>
            </a:pPr>
            <a:r>
              <a:rPr lang="en-US"/>
              <a:t>Market Update</a:t>
            </a:r>
            <a:endParaRPr/>
          </a:p>
          <a:p>
            <a:pPr indent="-285750" lvl="0" marL="285750" rtl="0" algn="l">
              <a:lnSpc>
                <a:spcPct val="110000"/>
              </a:lnSpc>
              <a:spcBef>
                <a:spcPts val="1200"/>
              </a:spcBef>
              <a:spcAft>
                <a:spcPts val="0"/>
              </a:spcAft>
              <a:buClr>
                <a:schemeClr val="lt1"/>
              </a:buClr>
              <a:buSzPts val="1800"/>
              <a:buFont typeface="Arial"/>
              <a:buChar char="-"/>
            </a:pPr>
            <a:r>
              <a:rPr lang="en-US"/>
              <a:t>Portfolio Management</a:t>
            </a:r>
            <a:endParaRPr/>
          </a:p>
          <a:p>
            <a:pPr indent="-285750" lvl="0" marL="285750" rtl="0" algn="l">
              <a:lnSpc>
                <a:spcPct val="110000"/>
              </a:lnSpc>
              <a:spcBef>
                <a:spcPts val="1200"/>
              </a:spcBef>
              <a:spcAft>
                <a:spcPts val="0"/>
              </a:spcAft>
              <a:buClr>
                <a:schemeClr val="lt1"/>
              </a:buClr>
              <a:buSzPts val="1800"/>
              <a:buFont typeface="Arial"/>
              <a:buChar char="-"/>
            </a:pPr>
            <a:r>
              <a:rPr lang="en-US"/>
              <a:t>Our Services</a:t>
            </a:r>
            <a:endParaRPr/>
          </a:p>
          <a:p>
            <a:pPr indent="-285750" lvl="0" marL="285750" rtl="0" algn="l">
              <a:lnSpc>
                <a:spcPct val="110000"/>
              </a:lnSpc>
              <a:spcBef>
                <a:spcPts val="1200"/>
              </a:spcBef>
              <a:spcAft>
                <a:spcPts val="0"/>
              </a:spcAft>
              <a:buClr>
                <a:schemeClr val="lt1"/>
              </a:buClr>
              <a:buSzPts val="1800"/>
              <a:buFont typeface="Arial"/>
              <a:buChar char="-"/>
            </a:pPr>
            <a:r>
              <a:rPr lang="en-US"/>
              <a:t>Retirement Planning</a:t>
            </a:r>
            <a:endParaRPr/>
          </a:p>
          <a:p>
            <a:pPr indent="-285750" lvl="0" marL="285750" rtl="0" algn="l">
              <a:lnSpc>
                <a:spcPct val="110000"/>
              </a:lnSpc>
              <a:spcBef>
                <a:spcPts val="1200"/>
              </a:spcBef>
              <a:spcAft>
                <a:spcPts val="0"/>
              </a:spcAft>
              <a:buClr>
                <a:schemeClr val="lt1"/>
              </a:buClr>
              <a:buSzPts val="1800"/>
              <a:buFont typeface="Arial"/>
              <a:buChar char="-"/>
            </a:pPr>
            <a:r>
              <a:rPr lang="en-US"/>
              <a:t>Pensions</a:t>
            </a:r>
            <a:endParaRPr/>
          </a:p>
          <a:p>
            <a:pPr indent="-285750" lvl="0" marL="285750" rtl="0" algn="l">
              <a:lnSpc>
                <a:spcPct val="110000"/>
              </a:lnSpc>
              <a:spcBef>
                <a:spcPts val="1200"/>
              </a:spcBef>
              <a:spcAft>
                <a:spcPts val="0"/>
              </a:spcAft>
              <a:buClr>
                <a:schemeClr val="lt1"/>
              </a:buClr>
              <a:buSzPts val="1800"/>
              <a:buFont typeface="Arial"/>
              <a:buChar char="-"/>
            </a:pPr>
            <a:r>
              <a:rPr lang="en-US"/>
              <a:t>Government Programs</a:t>
            </a:r>
            <a:endParaRPr/>
          </a:p>
          <a:p>
            <a:pPr indent="-285750" lvl="0" marL="285750" rtl="0" algn="l">
              <a:lnSpc>
                <a:spcPct val="110000"/>
              </a:lnSpc>
              <a:spcBef>
                <a:spcPts val="1200"/>
              </a:spcBef>
              <a:spcAft>
                <a:spcPts val="0"/>
              </a:spcAft>
              <a:buClr>
                <a:schemeClr val="lt1"/>
              </a:buClr>
              <a:buSzPts val="1800"/>
              <a:buFont typeface="Arial"/>
              <a:buChar char="-"/>
            </a:pPr>
            <a:r>
              <a:rPr lang="en-US"/>
              <a:t>Insurance Discussion</a:t>
            </a:r>
            <a:endParaRPr/>
          </a:p>
          <a:p>
            <a:pPr indent="-171450" lvl="0" marL="285750" rtl="0" algn="l">
              <a:lnSpc>
                <a:spcPct val="110000"/>
              </a:lnSpc>
              <a:spcBef>
                <a:spcPts val="1200"/>
              </a:spcBef>
              <a:spcAft>
                <a:spcPts val="0"/>
              </a:spcAft>
              <a:buClr>
                <a:schemeClr val="lt1"/>
              </a:buClr>
              <a:buSzPts val="1800"/>
              <a:buFont typeface="Arial"/>
              <a:buNone/>
            </a:pPr>
            <a:r>
              <a:t/>
            </a:r>
            <a:endParaRPr/>
          </a:p>
          <a:p>
            <a:pPr indent="-171450" lvl="0" marL="285750" rtl="0" algn="l">
              <a:lnSpc>
                <a:spcPct val="110000"/>
              </a:lnSpc>
              <a:spcBef>
                <a:spcPts val="1200"/>
              </a:spcBef>
              <a:spcAft>
                <a:spcPts val="0"/>
              </a:spcAft>
              <a:buClr>
                <a:schemeClr val="lt1"/>
              </a:buClr>
              <a:buSzPts val="1800"/>
              <a:buFont typeface="Arial"/>
              <a:buNone/>
            </a:pPr>
            <a:r>
              <a:t/>
            </a:r>
            <a:endParaRPr/>
          </a:p>
        </p:txBody>
      </p:sp>
      <p:pic>
        <p:nvPicPr>
          <p:cNvPr id="377" name="Google Shape;377;p61"/>
          <p:cNvPicPr preferRelativeResize="0"/>
          <p:nvPr/>
        </p:nvPicPr>
        <p:blipFill rotWithShape="1">
          <a:blip r:embed="rId3">
            <a:alphaModFix/>
          </a:blip>
          <a:srcRect b="0" l="0" r="0" t="0"/>
          <a:stretch/>
        </p:blipFill>
        <p:spPr>
          <a:xfrm>
            <a:off x="6560914" y="5749447"/>
            <a:ext cx="2142208" cy="7425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Google Shape;609;p79"/>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610" name="Google Shape;610;p79"/>
          <p:cNvSpPr txBox="1"/>
          <p:nvPr/>
        </p:nvSpPr>
        <p:spPr>
          <a:xfrm>
            <a:off x="187637" y="1259048"/>
            <a:ext cx="8559171" cy="3791400"/>
          </a:xfrm>
          <a:prstGeom prst="rect">
            <a:avLst/>
          </a:prstGeom>
          <a:noFill/>
          <a:ln>
            <a:noFill/>
          </a:ln>
        </p:spPr>
        <p:txBody>
          <a:bodyPr anchorCtr="0" anchor="t" bIns="91425" lIns="91425" spcFirstLastPara="1" rIns="91425" wrap="square" tIns="91425">
            <a:noAutofit/>
          </a:bodyPr>
          <a:lstStyle/>
          <a:p>
            <a:pPr indent="-330200" lvl="0" marL="457200" marR="0" rtl="0" algn="ctr">
              <a:lnSpc>
                <a:spcPct val="115000"/>
              </a:lnSpc>
              <a:spcBef>
                <a:spcPts val="600"/>
              </a:spcBef>
              <a:spcAft>
                <a:spcPts val="0"/>
              </a:spcAft>
              <a:buClr>
                <a:schemeClr val="dk1"/>
              </a:buClr>
              <a:buSzPts val="1600"/>
              <a:buFont typeface="Verdana"/>
              <a:buChar char="●"/>
            </a:pPr>
            <a:r>
              <a:rPr lang="en-US" sz="2000">
                <a:solidFill>
                  <a:schemeClr val="dk1"/>
                </a:solidFill>
                <a:latin typeface="Arial"/>
                <a:ea typeface="Arial"/>
                <a:cs typeface="Arial"/>
                <a:sym typeface="Arial"/>
              </a:rPr>
              <a:t>What order should you draw down or access your retirement nest egg?</a:t>
            </a:r>
            <a:endParaRPr/>
          </a:p>
          <a:p>
            <a:pPr indent="-228600" lvl="0" marL="457200" marR="0" rtl="0" algn="ctr">
              <a:lnSpc>
                <a:spcPct val="115000"/>
              </a:lnSpc>
              <a:spcBef>
                <a:spcPts val="600"/>
              </a:spcBef>
              <a:spcAft>
                <a:spcPts val="0"/>
              </a:spcAft>
              <a:buClr>
                <a:schemeClr val="dk1"/>
              </a:buClr>
              <a:buSzPts val="1600"/>
              <a:buFont typeface="Verdana"/>
              <a:buNone/>
            </a:pPr>
            <a:r>
              <a:t/>
            </a:r>
            <a:endParaRPr sz="2000">
              <a:solidFill>
                <a:schemeClr val="dk1"/>
              </a:solidFill>
              <a:latin typeface="Arial"/>
              <a:ea typeface="Arial"/>
              <a:cs typeface="Arial"/>
              <a:sym typeface="Arial"/>
            </a:endParaRPr>
          </a:p>
          <a:p>
            <a:pPr indent="-330200" lvl="0" marL="457200" marR="0" rtl="0" algn="ctr">
              <a:lnSpc>
                <a:spcPct val="115000"/>
              </a:lnSpc>
              <a:spcBef>
                <a:spcPts val="0"/>
              </a:spcBef>
              <a:spcAft>
                <a:spcPts val="0"/>
              </a:spcAft>
              <a:buClr>
                <a:schemeClr val="dk1"/>
              </a:buClr>
              <a:buSzPts val="1600"/>
              <a:buFont typeface="Verdana"/>
              <a:buChar char="●"/>
            </a:pPr>
            <a:r>
              <a:rPr lang="en-US" sz="2000">
                <a:solidFill>
                  <a:schemeClr val="dk1"/>
                </a:solidFill>
                <a:latin typeface="Arial"/>
                <a:ea typeface="Arial"/>
                <a:cs typeface="Arial"/>
                <a:sym typeface="Arial"/>
              </a:rPr>
              <a:t>Should you convert your RRSP to a RRIF prior to age 71?</a:t>
            </a:r>
            <a:endParaRPr/>
          </a:p>
          <a:p>
            <a:pPr indent="-228600" lvl="0" marL="457200" marR="0" rtl="0" algn="ctr">
              <a:lnSpc>
                <a:spcPct val="115000"/>
              </a:lnSpc>
              <a:spcBef>
                <a:spcPts val="0"/>
              </a:spcBef>
              <a:spcAft>
                <a:spcPts val="0"/>
              </a:spcAft>
              <a:buClr>
                <a:schemeClr val="dk1"/>
              </a:buClr>
              <a:buSzPts val="1600"/>
              <a:buFont typeface="Verdana"/>
              <a:buNone/>
            </a:pPr>
            <a:r>
              <a:t/>
            </a:r>
            <a:endParaRPr sz="2000">
              <a:solidFill>
                <a:schemeClr val="dk1"/>
              </a:solidFill>
              <a:latin typeface="Arial"/>
              <a:ea typeface="Arial"/>
              <a:cs typeface="Arial"/>
              <a:sym typeface="Arial"/>
            </a:endParaRPr>
          </a:p>
          <a:p>
            <a:pPr indent="-330200" lvl="0" marL="457200" marR="0" rtl="0" algn="ctr">
              <a:lnSpc>
                <a:spcPct val="115000"/>
              </a:lnSpc>
              <a:spcBef>
                <a:spcPts val="0"/>
              </a:spcBef>
              <a:spcAft>
                <a:spcPts val="0"/>
              </a:spcAft>
              <a:buClr>
                <a:schemeClr val="dk1"/>
              </a:buClr>
              <a:buSzPts val="1600"/>
              <a:buFont typeface="Verdana"/>
              <a:buChar char="●"/>
            </a:pPr>
            <a:r>
              <a:rPr lang="en-US" sz="2000">
                <a:solidFill>
                  <a:schemeClr val="dk1"/>
                </a:solidFill>
                <a:latin typeface="Arial"/>
                <a:ea typeface="Arial"/>
                <a:cs typeface="Arial"/>
                <a:sym typeface="Arial"/>
              </a:rPr>
              <a:t>Should you take your RRSP first before funds from a corporation?</a:t>
            </a:r>
            <a:endParaRPr/>
          </a:p>
          <a:p>
            <a:pPr indent="-228600" lvl="0" marL="457200" marR="0" rtl="0" algn="ctr">
              <a:lnSpc>
                <a:spcPct val="115000"/>
              </a:lnSpc>
              <a:spcBef>
                <a:spcPts val="0"/>
              </a:spcBef>
              <a:spcAft>
                <a:spcPts val="0"/>
              </a:spcAft>
              <a:buClr>
                <a:schemeClr val="dk1"/>
              </a:buClr>
              <a:buSzPts val="1600"/>
              <a:buFont typeface="Verdana"/>
              <a:buNone/>
            </a:pPr>
            <a:r>
              <a:t/>
            </a:r>
            <a:endParaRPr sz="2000">
              <a:solidFill>
                <a:schemeClr val="dk1"/>
              </a:solidFill>
              <a:latin typeface="Arial"/>
              <a:ea typeface="Arial"/>
              <a:cs typeface="Arial"/>
              <a:sym typeface="Arial"/>
            </a:endParaRPr>
          </a:p>
          <a:p>
            <a:pPr indent="-330200" lvl="0" marL="457200" marR="0" rtl="0" algn="ctr">
              <a:lnSpc>
                <a:spcPct val="115000"/>
              </a:lnSpc>
              <a:spcBef>
                <a:spcPts val="0"/>
              </a:spcBef>
              <a:spcAft>
                <a:spcPts val="0"/>
              </a:spcAft>
              <a:buClr>
                <a:schemeClr val="dk1"/>
              </a:buClr>
              <a:buSzPts val="1600"/>
              <a:buFont typeface="Verdana"/>
              <a:buChar char="●"/>
            </a:pPr>
            <a:r>
              <a:rPr lang="en-US" sz="2000">
                <a:solidFill>
                  <a:schemeClr val="dk1"/>
                </a:solidFill>
                <a:latin typeface="Arial"/>
                <a:ea typeface="Arial"/>
                <a:cs typeface="Arial"/>
                <a:sym typeface="Arial"/>
              </a:rPr>
              <a:t>What tax bracket are you in and how might that change over retirement?</a:t>
            </a:r>
            <a:endParaRPr/>
          </a:p>
          <a:p>
            <a:pPr indent="-228600" lvl="0" marL="457200" marR="0" rtl="0" algn="ctr">
              <a:lnSpc>
                <a:spcPct val="115000"/>
              </a:lnSpc>
              <a:spcBef>
                <a:spcPts val="0"/>
              </a:spcBef>
              <a:spcAft>
                <a:spcPts val="0"/>
              </a:spcAft>
              <a:buClr>
                <a:schemeClr val="dk1"/>
              </a:buClr>
              <a:buSzPts val="1600"/>
              <a:buFont typeface="Verdana"/>
              <a:buNone/>
            </a:pPr>
            <a:r>
              <a:t/>
            </a:r>
            <a:endParaRPr sz="2000">
              <a:solidFill>
                <a:schemeClr val="dk1"/>
              </a:solidFill>
              <a:latin typeface="Arial"/>
              <a:ea typeface="Arial"/>
              <a:cs typeface="Arial"/>
              <a:sym typeface="Arial"/>
            </a:endParaRPr>
          </a:p>
          <a:p>
            <a:pPr indent="0" lvl="0" marL="279400" marR="0" rtl="0" algn="ctr">
              <a:lnSpc>
                <a:spcPct val="115000"/>
              </a:lnSpc>
              <a:spcBef>
                <a:spcPts val="600"/>
              </a:spcBef>
              <a:spcAft>
                <a:spcPts val="0"/>
              </a:spcAft>
              <a:buClr>
                <a:schemeClr val="dk1"/>
              </a:buClr>
              <a:buSzPts val="1800"/>
              <a:buFont typeface="Arial"/>
              <a:buNone/>
            </a:pPr>
            <a:r>
              <a:rPr b="1" lang="en-US">
                <a:solidFill>
                  <a:schemeClr val="dk1"/>
                </a:solidFill>
                <a:latin typeface="Arial"/>
                <a:ea typeface="Arial"/>
                <a:cs typeface="Arial"/>
                <a:sym typeface="Arial"/>
              </a:rPr>
              <a:t>As part of our comprehensive analysis, we want to determine the most tax efficient way to access your funds both in the current year and over your lifetime. Drawing these assets in the right order can result in a substantial long term tax savings….and don’t forget to maximize your TFSA every year too!</a:t>
            </a:r>
            <a:endParaRPr/>
          </a:p>
          <a:p>
            <a:pPr indent="0" lvl="0" marL="279400" marR="0" rtl="0" algn="l">
              <a:lnSpc>
                <a:spcPct val="115000"/>
              </a:lnSpc>
              <a:spcBef>
                <a:spcPts val="600"/>
              </a:spcBef>
              <a:spcAft>
                <a:spcPts val="0"/>
              </a:spcAft>
              <a:buClr>
                <a:schemeClr val="dk1"/>
              </a:buClr>
              <a:buSzPts val="1000"/>
              <a:buFont typeface="Arial"/>
              <a:buNone/>
            </a:pPr>
            <a:r>
              <a:t/>
            </a:r>
            <a:endParaRPr sz="1000">
              <a:solidFill>
                <a:schemeClr val="dk1"/>
              </a:solidFill>
              <a:latin typeface="Verdana"/>
              <a:ea typeface="Verdana"/>
              <a:cs typeface="Verdana"/>
              <a:sym typeface="Verdana"/>
            </a:endParaRPr>
          </a:p>
          <a:p>
            <a:pPr indent="0" lvl="0" marL="0" marR="0" rtl="0" algn="ctr">
              <a:lnSpc>
                <a:spcPct val="110000"/>
              </a:lnSpc>
              <a:spcBef>
                <a:spcPts val="600"/>
              </a:spcBef>
              <a:spcAft>
                <a:spcPts val="0"/>
              </a:spcAft>
              <a:buClr>
                <a:schemeClr val="dk1"/>
              </a:buClr>
              <a:buSzPts val="3500"/>
              <a:buFont typeface="Arial"/>
              <a:buNone/>
            </a:pPr>
            <a:r>
              <a:t/>
            </a:r>
            <a:endParaRPr b="1" sz="3500" u="sng">
              <a:solidFill>
                <a:srgbClr val="0B5394"/>
              </a:solidFill>
              <a:latin typeface="Roboto Slab"/>
              <a:ea typeface="Roboto Slab"/>
              <a:cs typeface="Roboto Slab"/>
              <a:sym typeface="Roboto Slab"/>
            </a:endParaRPr>
          </a:p>
          <a:p>
            <a:pPr indent="0" lvl="0" marL="0" marR="0" rtl="0" algn="ctr">
              <a:lnSpc>
                <a:spcPct val="110000"/>
              </a:lnSpc>
              <a:spcBef>
                <a:spcPts val="0"/>
              </a:spcBef>
              <a:spcAft>
                <a:spcPts val="0"/>
              </a:spcAft>
              <a:buClr>
                <a:schemeClr val="dk1"/>
              </a:buClr>
              <a:buSzPts val="1000"/>
              <a:buFont typeface="Arial"/>
              <a:buNone/>
            </a:pPr>
            <a:r>
              <a:t/>
            </a:r>
            <a:endParaRPr sz="1000">
              <a:solidFill>
                <a:schemeClr val="dk1"/>
              </a:solidFill>
              <a:latin typeface="Roboto Slab"/>
              <a:ea typeface="Roboto Slab"/>
              <a:cs typeface="Roboto Slab"/>
              <a:sym typeface="Roboto Slab"/>
            </a:endParaRPr>
          </a:p>
        </p:txBody>
      </p:sp>
      <p:sp>
        <p:nvSpPr>
          <p:cNvPr id="611" name="Google Shape;611;p79"/>
          <p:cNvSpPr txBox="1"/>
          <p:nvPr/>
        </p:nvSpPr>
        <p:spPr>
          <a:xfrm>
            <a:off x="633200" y="373900"/>
            <a:ext cx="8139600" cy="4749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0617F"/>
              </a:buClr>
              <a:buSzPts val="3000"/>
              <a:buFont typeface="Arial"/>
              <a:buNone/>
            </a:pPr>
            <a:r>
              <a:rPr b="1" lang="en-US" sz="3000">
                <a:solidFill>
                  <a:srgbClr val="00617F"/>
                </a:solidFill>
                <a:latin typeface="Verdana"/>
                <a:ea typeface="Verdana"/>
                <a:cs typeface="Verdana"/>
                <a:sym typeface="Verdana"/>
              </a:rPr>
              <a:t>Drawdown Strategy</a:t>
            </a:r>
            <a:endParaRPr b="1" sz="3000">
              <a:solidFill>
                <a:srgbClr val="00617F"/>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p80"/>
          <p:cNvSpPr txBox="1"/>
          <p:nvPr>
            <p:ph idx="1" type="body"/>
          </p:nvPr>
        </p:nvSpPr>
        <p:spPr>
          <a:xfrm>
            <a:off x="226208" y="166242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Financial Planning</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&amp; </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Services</a:t>
            </a:r>
            <a:endParaRPr/>
          </a:p>
        </p:txBody>
      </p:sp>
      <p:sp>
        <p:nvSpPr>
          <p:cNvPr id="617" name="Google Shape;617;p8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1" name="Shape 621"/>
        <p:cNvGrpSpPr/>
        <p:nvPr/>
      </p:nvGrpSpPr>
      <p:grpSpPr>
        <a:xfrm>
          <a:off x="0" y="0"/>
          <a:ext cx="0" cy="0"/>
          <a:chOff x="0" y="0"/>
          <a:chExt cx="0" cy="0"/>
        </a:xfrm>
      </p:grpSpPr>
      <p:sp>
        <p:nvSpPr>
          <p:cNvPr id="622" name="Google Shape;622;p81"/>
          <p:cNvSpPr txBox="1"/>
          <p:nvPr/>
        </p:nvSpPr>
        <p:spPr>
          <a:xfrm>
            <a:off x="3229346" y="3103845"/>
            <a:ext cx="2920200" cy="342300"/>
          </a:xfrm>
          <a:prstGeom prst="rect">
            <a:avLst/>
          </a:prstGeom>
          <a:noFill/>
          <a:ln>
            <a:noFill/>
          </a:ln>
        </p:spPr>
        <p:txBody>
          <a:bodyPr anchorCtr="0" anchor="t" bIns="91425" lIns="91425" spcFirstLastPara="1" rIns="91425" wrap="square" tIns="91425">
            <a:noAutofit/>
          </a:bodyPr>
          <a:lstStyle/>
          <a:p>
            <a:pPr indent="0" lvl="0" marL="0" marR="0" rtl="0" algn="ctr">
              <a:lnSpc>
                <a:spcPct val="133333"/>
              </a:lnSpc>
              <a:spcBef>
                <a:spcPts val="0"/>
              </a:spcBef>
              <a:spcAft>
                <a:spcPts val="200"/>
              </a:spcAft>
              <a:buClr>
                <a:schemeClr val="dk1"/>
              </a:buClr>
              <a:buSzPts val="1400"/>
              <a:buFont typeface="Arial"/>
              <a:buNone/>
            </a:pPr>
            <a:r>
              <a:rPr b="1" lang="en-US" sz="1400">
                <a:solidFill>
                  <a:schemeClr val="dk1"/>
                </a:solidFill>
                <a:highlight>
                  <a:srgbClr val="FFFFFF"/>
                </a:highlight>
                <a:latin typeface="Arial"/>
                <a:ea typeface="Arial"/>
                <a:cs typeface="Arial"/>
                <a:sym typeface="Arial"/>
              </a:rPr>
              <a:t>Rob Tétrault, </a:t>
            </a:r>
            <a:r>
              <a:rPr i="1" lang="en-US" sz="1400">
                <a:solidFill>
                  <a:schemeClr val="dk1"/>
                </a:solidFill>
                <a:highlight>
                  <a:srgbClr val="FFFFFF"/>
                </a:highlight>
                <a:latin typeface="Arial"/>
                <a:ea typeface="Arial"/>
                <a:cs typeface="Arial"/>
                <a:sym typeface="Arial"/>
              </a:rPr>
              <a:t>B.A., J.D., MBA, CIM</a:t>
            </a:r>
            <a:endParaRPr i="1" sz="1400">
              <a:solidFill>
                <a:schemeClr val="dk1"/>
              </a:solidFill>
              <a:highlight>
                <a:srgbClr val="FFFFFF"/>
              </a:highlight>
              <a:latin typeface="Arial"/>
              <a:ea typeface="Arial"/>
              <a:cs typeface="Arial"/>
              <a:sym typeface="Arial"/>
            </a:endParaRPr>
          </a:p>
        </p:txBody>
      </p:sp>
      <p:pic>
        <p:nvPicPr>
          <p:cNvPr id="623" name="Google Shape;623;p81"/>
          <p:cNvPicPr preferRelativeResize="0"/>
          <p:nvPr/>
        </p:nvPicPr>
        <p:blipFill rotWithShape="1">
          <a:blip r:embed="rId3">
            <a:alphaModFix/>
          </a:blip>
          <a:srcRect b="0" l="0" r="0" t="0"/>
          <a:stretch/>
        </p:blipFill>
        <p:spPr>
          <a:xfrm>
            <a:off x="4199921" y="3814813"/>
            <a:ext cx="1413500" cy="248225"/>
          </a:xfrm>
          <a:prstGeom prst="rect">
            <a:avLst/>
          </a:prstGeom>
          <a:noFill/>
          <a:ln>
            <a:noFill/>
          </a:ln>
        </p:spPr>
      </p:pic>
      <p:pic>
        <p:nvPicPr>
          <p:cNvPr id="624" name="Google Shape;624;p81"/>
          <p:cNvPicPr preferRelativeResize="0"/>
          <p:nvPr/>
        </p:nvPicPr>
        <p:blipFill rotWithShape="1">
          <a:blip r:embed="rId4">
            <a:alphaModFix/>
          </a:blip>
          <a:srcRect b="42935" l="5751" r="8381" t="2309"/>
          <a:stretch/>
        </p:blipFill>
        <p:spPr>
          <a:xfrm>
            <a:off x="2852258" y="662400"/>
            <a:ext cx="3297288" cy="3152413"/>
          </a:xfrm>
          <a:prstGeom prst="rect">
            <a:avLst/>
          </a:prstGeom>
          <a:noFill/>
          <a:ln>
            <a:noFill/>
          </a:ln>
        </p:spPr>
      </p:pic>
      <p:sp>
        <p:nvSpPr>
          <p:cNvPr id="625" name="Google Shape;625;p81"/>
          <p:cNvSpPr txBox="1"/>
          <p:nvPr/>
        </p:nvSpPr>
        <p:spPr>
          <a:xfrm>
            <a:off x="332308" y="316800"/>
            <a:ext cx="8693730" cy="345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400"/>
              <a:buFont typeface="Arial"/>
              <a:buNone/>
            </a:pPr>
            <a:r>
              <a:t/>
            </a:r>
            <a:endParaRPr b="0" sz="5400">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5400"/>
              <a:buFont typeface="Arial"/>
              <a:buNone/>
            </a:pPr>
            <a:r>
              <a:t/>
            </a:r>
            <a:endParaRPr b="0" sz="5400">
              <a:solidFill>
                <a:schemeClr val="dk1"/>
              </a:solidFill>
              <a:latin typeface="Arial"/>
              <a:ea typeface="Arial"/>
              <a:cs typeface="Arial"/>
              <a:sym typeface="Arial"/>
            </a:endParaRPr>
          </a:p>
        </p:txBody>
      </p:sp>
      <p:sp>
        <p:nvSpPr>
          <p:cNvPr id="626" name="Google Shape;626;p81"/>
          <p:cNvSpPr txBox="1"/>
          <p:nvPr/>
        </p:nvSpPr>
        <p:spPr>
          <a:xfrm>
            <a:off x="2406240" y="4247813"/>
            <a:ext cx="8596800" cy="48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17F"/>
              </a:buClr>
              <a:buSzPts val="2000"/>
              <a:buFont typeface="Arial"/>
              <a:buNone/>
            </a:pPr>
            <a:r>
              <a:rPr b="0" lang="en-US" sz="2000">
                <a:solidFill>
                  <a:srgbClr val="00617F"/>
                </a:solidFill>
                <a:latin typeface="Arial"/>
                <a:ea typeface="Arial"/>
                <a:cs typeface="Arial"/>
                <a:sym typeface="Arial"/>
              </a:rPr>
              <a:t>Wealth &amp; Estate Planning Specialist </a:t>
            </a:r>
            <a:endParaRPr/>
          </a:p>
          <a:p>
            <a:pPr indent="0" lvl="0" marL="0" marR="0" rtl="0" algn="l">
              <a:lnSpc>
                <a:spcPct val="100000"/>
              </a:lnSpc>
              <a:spcBef>
                <a:spcPts val="900"/>
              </a:spcBef>
              <a:spcAft>
                <a:spcPts val="0"/>
              </a:spcAft>
              <a:buClr>
                <a:schemeClr val="accent1"/>
              </a:buClr>
              <a:buSzPts val="1100"/>
              <a:buFont typeface="Arial"/>
              <a:buNone/>
            </a:pPr>
            <a:r>
              <a:t/>
            </a:r>
            <a:endParaRPr b="1" sz="1100">
              <a:solidFill>
                <a:schemeClr val="accent1"/>
              </a:solidFill>
              <a:latin typeface="Arial"/>
              <a:ea typeface="Arial"/>
              <a:cs typeface="Arial"/>
              <a:sym typeface="Arial"/>
            </a:endParaRPr>
          </a:p>
        </p:txBody>
      </p:sp>
      <p:sp>
        <p:nvSpPr>
          <p:cNvPr id="627" name="Google Shape;627;p81"/>
          <p:cNvSpPr/>
          <p:nvPr/>
        </p:nvSpPr>
        <p:spPr>
          <a:xfrm>
            <a:off x="3176026" y="3785888"/>
            <a:ext cx="30063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1820"/>
              </a:buClr>
              <a:buSzPts val="2800"/>
              <a:buFont typeface="Arial"/>
              <a:buNone/>
            </a:pPr>
            <a:r>
              <a:rPr lang="en-US" sz="2800">
                <a:solidFill>
                  <a:srgbClr val="101820"/>
                </a:solidFill>
                <a:latin typeface="Arial"/>
                <a:ea typeface="Arial"/>
                <a:cs typeface="Arial"/>
                <a:sym typeface="Arial"/>
              </a:rPr>
              <a:t>Adam W. Buss</a:t>
            </a:r>
            <a:endParaRPr/>
          </a:p>
        </p:txBody>
      </p:sp>
      <p:sp>
        <p:nvSpPr>
          <p:cNvPr id="628" name="Google Shape;628;p81"/>
          <p:cNvSpPr/>
          <p:nvPr/>
        </p:nvSpPr>
        <p:spPr>
          <a:xfrm>
            <a:off x="2740485" y="4648818"/>
            <a:ext cx="3495252"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CFP</a:t>
            </a:r>
            <a:r>
              <a:rPr b="1" baseline="30000" lang="en-US" sz="1800">
                <a:solidFill>
                  <a:schemeClr val="dk1"/>
                </a:solidFill>
                <a:latin typeface="Arial"/>
                <a:ea typeface="Arial"/>
                <a:cs typeface="Arial"/>
                <a:sym typeface="Arial"/>
              </a:rPr>
              <a:t>®</a:t>
            </a:r>
            <a:r>
              <a:rPr lang="en-US" sz="2400">
                <a:solidFill>
                  <a:schemeClr val="dk1"/>
                </a:solidFill>
                <a:latin typeface="Arial"/>
                <a:ea typeface="Arial"/>
                <a:cs typeface="Arial"/>
                <a:sym typeface="Arial"/>
              </a:rPr>
              <a:t> RRC</a:t>
            </a:r>
            <a:r>
              <a:rPr b="1" baseline="30000" lang="en-US" sz="1800">
                <a:solidFill>
                  <a:schemeClr val="dk1"/>
                </a:solidFill>
                <a:latin typeface="Arial"/>
                <a:ea typeface="Arial"/>
                <a:cs typeface="Arial"/>
                <a:sym typeface="Arial"/>
              </a:rPr>
              <a:t>®</a:t>
            </a:r>
            <a:r>
              <a:rPr baseline="30000" lang="en-US" sz="2400">
                <a:solidFill>
                  <a:schemeClr val="dk1"/>
                </a:solidFill>
                <a:latin typeface="Arial"/>
                <a:ea typeface="Arial"/>
                <a:cs typeface="Arial"/>
                <a:sym typeface="Arial"/>
              </a:rPr>
              <a:t> </a:t>
            </a:r>
            <a:r>
              <a:rPr lang="en-US" sz="2400">
                <a:solidFill>
                  <a:schemeClr val="dk1"/>
                </a:solidFill>
                <a:latin typeface="Arial"/>
                <a:ea typeface="Arial"/>
                <a:cs typeface="Arial"/>
                <a:sym typeface="Arial"/>
              </a:rPr>
              <a:t>FCSI</a:t>
            </a:r>
            <a:r>
              <a:rPr b="1" baseline="30000" lang="en-US" sz="1800">
                <a:solidFill>
                  <a:schemeClr val="dk1"/>
                </a:solidFill>
                <a:latin typeface="Arial"/>
                <a:ea typeface="Arial"/>
                <a:cs typeface="Arial"/>
                <a:sym typeface="Arial"/>
              </a:rPr>
              <a:t>®</a:t>
            </a:r>
            <a:r>
              <a:rPr lang="en-US" sz="2400">
                <a:solidFill>
                  <a:schemeClr val="dk1"/>
                </a:solidFill>
                <a:latin typeface="Arial"/>
                <a:ea typeface="Arial"/>
                <a:cs typeface="Arial"/>
                <a:sym typeface="Arial"/>
              </a:rPr>
              <a:t> CLU</a:t>
            </a:r>
            <a:r>
              <a:rPr b="1" baseline="30000" lang="en-US" sz="1800">
                <a:solidFill>
                  <a:schemeClr val="dk1"/>
                </a:solidFill>
                <a:latin typeface="Arial"/>
                <a:ea typeface="Arial"/>
                <a:cs typeface="Arial"/>
                <a:sym typeface="Arial"/>
              </a:rPr>
              <a:t>®</a:t>
            </a:r>
            <a:endParaRPr sz="6600">
              <a:solidFill>
                <a:srgbClr val="10182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sp>
        <p:nvSpPr>
          <p:cNvPr id="633" name="Google Shape;633;p82"/>
          <p:cNvSpPr txBox="1"/>
          <p:nvPr>
            <p:ph type="title"/>
          </p:nvPr>
        </p:nvSpPr>
        <p:spPr>
          <a:xfrm>
            <a:off x="311700" y="324784"/>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Wealth &amp; Estate Planning</a:t>
            </a:r>
            <a:endParaRPr/>
          </a:p>
        </p:txBody>
      </p:sp>
      <p:sp>
        <p:nvSpPr>
          <p:cNvPr id="634" name="Google Shape;634;p82"/>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635" name="Google Shape;635;p82"/>
          <p:cNvSpPr txBox="1"/>
          <p:nvPr/>
        </p:nvSpPr>
        <p:spPr>
          <a:xfrm>
            <a:off x="979950" y="1412875"/>
            <a:ext cx="4016400" cy="4759200"/>
          </a:xfrm>
          <a:prstGeom prst="rect">
            <a:avLst/>
          </a:prstGeom>
          <a:noFill/>
          <a:ln>
            <a:noFill/>
          </a:ln>
        </p:spPr>
        <p:txBody>
          <a:bodyPr anchorCtr="0" anchor="t" bIns="45700" lIns="0" spcFirstLastPara="1" rIns="91425" wrap="square" tIns="0">
            <a:noAutofit/>
          </a:bodyPr>
          <a:lstStyle/>
          <a:p>
            <a:pPr indent="0" lvl="1" marL="0" marR="0" rtl="0" algn="l">
              <a:lnSpc>
                <a:spcPct val="100000"/>
              </a:lnSpc>
              <a:spcBef>
                <a:spcPts val="0"/>
              </a:spcBef>
              <a:spcAft>
                <a:spcPts val="0"/>
              </a:spcAft>
              <a:buClr>
                <a:srgbClr val="172241"/>
              </a:buClr>
              <a:buSzPts val="1400"/>
              <a:buFont typeface="Arial"/>
              <a:buNone/>
            </a:pPr>
            <a:r>
              <a:rPr b="1" i="0" lang="en-US" sz="1400" u="none" cap="none" strike="noStrike">
                <a:solidFill>
                  <a:srgbClr val="009BBB"/>
                </a:solidFill>
                <a:latin typeface="Arial"/>
                <a:ea typeface="Arial"/>
                <a:cs typeface="Arial"/>
                <a:sym typeface="Arial"/>
              </a:rPr>
              <a:t>Planning Areas to Address</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Estate Planning (Wills, POA, Health Care Directive)</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Estate Tax planning </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Cottage Succession or Rental Properties</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Insurance Needs Analysis</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Emergency Funds Review</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Education Savings </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Debt Management</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Retirement Planning</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Tax Optimization</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Financial Education</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Business Succession &amp; Corporate Tax Strategies</a:t>
            </a:r>
            <a:endParaRPr/>
          </a:p>
          <a:p>
            <a:pPr indent="0" lvl="0" marL="0" marR="0" rtl="0" algn="l">
              <a:lnSpc>
                <a:spcPct val="100000"/>
              </a:lnSpc>
              <a:spcBef>
                <a:spcPts val="782"/>
              </a:spcBef>
              <a:spcAft>
                <a:spcPts val="0"/>
              </a:spcAft>
              <a:buClr>
                <a:schemeClr val="accent1"/>
              </a:buClr>
              <a:buSzPts val="1100"/>
              <a:buFont typeface="Arial"/>
              <a:buNone/>
            </a:pPr>
            <a:r>
              <a:t/>
            </a:r>
            <a:endParaRPr b="0" sz="1100">
              <a:solidFill>
                <a:schemeClr val="accent1"/>
              </a:solidFill>
              <a:latin typeface="Arial"/>
              <a:ea typeface="Arial"/>
              <a:cs typeface="Arial"/>
              <a:sym typeface="Arial"/>
            </a:endParaRPr>
          </a:p>
        </p:txBody>
      </p:sp>
      <p:sp>
        <p:nvSpPr>
          <p:cNvPr id="636" name="Google Shape;636;p82"/>
          <p:cNvSpPr txBox="1"/>
          <p:nvPr/>
        </p:nvSpPr>
        <p:spPr>
          <a:xfrm>
            <a:off x="5496252" y="3992400"/>
            <a:ext cx="2748300" cy="2170200"/>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rgbClr val="172241"/>
              </a:buClr>
              <a:buSzPts val="1400"/>
              <a:buFont typeface="Arial"/>
              <a:buNone/>
            </a:pPr>
            <a:r>
              <a:rPr b="1" i="0" lang="en-US" sz="1400" u="none" cap="none" strike="noStrike">
                <a:solidFill>
                  <a:srgbClr val="009BBB"/>
                </a:solidFill>
                <a:latin typeface="Arial"/>
                <a:ea typeface="Arial"/>
                <a:cs typeface="Arial"/>
                <a:sym typeface="Arial"/>
              </a:rPr>
              <a:t>Additional Services Offered</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Mortgage Brokerage </a:t>
            </a:r>
            <a:endParaRPr/>
          </a:p>
          <a:p>
            <a:pPr indent="0" lvl="0" marL="0" marR="0" rtl="0" algn="l">
              <a:lnSpc>
                <a:spcPct val="100000"/>
              </a:lnSpc>
              <a:spcBef>
                <a:spcPts val="782"/>
              </a:spcBef>
              <a:spcAft>
                <a:spcPts val="0"/>
              </a:spcAft>
              <a:buClr>
                <a:schemeClr val="accent1"/>
              </a:buClr>
              <a:buSzPts val="1100"/>
              <a:buFont typeface="Arial"/>
              <a:buNone/>
            </a:pPr>
            <a:r>
              <a:t/>
            </a:r>
            <a:endParaRPr b="0" sz="1100">
              <a:solidFill>
                <a:schemeClr val="accent1"/>
              </a:solidFill>
              <a:latin typeface="Arial"/>
              <a:ea typeface="Arial"/>
              <a:cs typeface="Arial"/>
              <a:sym typeface="Arial"/>
            </a:endParaRPr>
          </a:p>
        </p:txBody>
      </p:sp>
      <p:sp>
        <p:nvSpPr>
          <p:cNvPr id="637" name="Google Shape;637;p82"/>
          <p:cNvSpPr txBox="1"/>
          <p:nvPr/>
        </p:nvSpPr>
        <p:spPr>
          <a:xfrm>
            <a:off x="5496438" y="1452675"/>
            <a:ext cx="2748000" cy="2347800"/>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rgbClr val="172241"/>
              </a:buClr>
              <a:buSzPts val="1400"/>
              <a:buFont typeface="Arial"/>
              <a:buNone/>
            </a:pPr>
            <a:r>
              <a:rPr b="1" i="0" lang="en-US" sz="1400" u="none" cap="none" strike="noStrike">
                <a:solidFill>
                  <a:srgbClr val="00485F"/>
                </a:solidFill>
                <a:latin typeface="Arial"/>
                <a:ea typeface="Arial"/>
                <a:cs typeface="Arial"/>
                <a:sym typeface="Arial"/>
              </a:rPr>
              <a:t> </a:t>
            </a:r>
            <a:r>
              <a:rPr b="1" i="0" lang="en-US" sz="1400" u="none" cap="none" strike="noStrike">
                <a:solidFill>
                  <a:srgbClr val="009BBB"/>
                </a:solidFill>
                <a:latin typeface="Arial"/>
                <a:ea typeface="Arial"/>
                <a:cs typeface="Arial"/>
                <a:sym typeface="Arial"/>
              </a:rPr>
              <a:t>Core Services Offered</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Financial &amp; Estate Planning</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 Insurance (Life, Disability, Critical Illness and Benefits)</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Referrals to Lawyers &amp; Accountants</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Charitable Foundations</a:t>
            </a:r>
            <a:endParaRPr/>
          </a:p>
          <a:p>
            <a:pPr indent="0" lvl="0" marL="0" marR="0" rtl="0" algn="l">
              <a:lnSpc>
                <a:spcPct val="100000"/>
              </a:lnSpc>
              <a:spcBef>
                <a:spcPts val="782"/>
              </a:spcBef>
              <a:spcAft>
                <a:spcPts val="0"/>
              </a:spcAft>
              <a:buClr>
                <a:schemeClr val="accent1"/>
              </a:buClr>
              <a:buSzPts val="1100"/>
              <a:buFont typeface="Arial"/>
              <a:buNone/>
            </a:pPr>
            <a:r>
              <a:t/>
            </a:r>
            <a:endParaRPr b="0" sz="1100">
              <a:solidFill>
                <a:schemeClr val="accent1"/>
              </a:solidFill>
              <a:latin typeface="Arial"/>
              <a:ea typeface="Arial"/>
              <a:cs typeface="Arial"/>
              <a:sym typeface="Arial"/>
            </a:endParaRPr>
          </a:p>
        </p:txBody>
      </p:sp>
      <p:pic>
        <p:nvPicPr>
          <p:cNvPr id="638" name="Google Shape;638;p82"/>
          <p:cNvPicPr preferRelativeResize="0"/>
          <p:nvPr/>
        </p:nvPicPr>
        <p:blipFill rotWithShape="1">
          <a:blip r:embed="rId3">
            <a:alphaModFix/>
          </a:blip>
          <a:srcRect b="0" l="0" r="0" t="0"/>
          <a:stretch/>
        </p:blipFill>
        <p:spPr>
          <a:xfrm>
            <a:off x="6677376" y="4773046"/>
            <a:ext cx="1113812" cy="96825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2" name="Shape 642"/>
        <p:cNvGrpSpPr/>
        <p:nvPr/>
      </p:nvGrpSpPr>
      <p:grpSpPr>
        <a:xfrm>
          <a:off x="0" y="0"/>
          <a:ext cx="0" cy="0"/>
          <a:chOff x="0" y="0"/>
          <a:chExt cx="0" cy="0"/>
        </a:xfrm>
      </p:grpSpPr>
      <p:sp>
        <p:nvSpPr>
          <p:cNvPr id="643" name="Google Shape;643;p8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17F"/>
              </a:buClr>
              <a:buSzPts val="3000"/>
              <a:buFont typeface="Arial"/>
              <a:buNone/>
            </a:pPr>
            <a:r>
              <a:rPr lang="en-US" sz="4400">
                <a:solidFill>
                  <a:srgbClr val="00617F"/>
                </a:solidFill>
                <a:latin typeface="Arial"/>
                <a:ea typeface="Arial"/>
                <a:cs typeface="Arial"/>
                <a:sym typeface="Arial"/>
              </a:rPr>
              <a:t>Financial Planning </a:t>
            </a:r>
            <a:endParaRPr/>
          </a:p>
        </p:txBody>
      </p:sp>
      <p:pic>
        <p:nvPicPr>
          <p:cNvPr id="644" name="Google Shape;644;p83"/>
          <p:cNvPicPr preferRelativeResize="0"/>
          <p:nvPr/>
        </p:nvPicPr>
        <p:blipFill rotWithShape="1">
          <a:blip r:embed="rId3">
            <a:alphaModFix/>
          </a:blip>
          <a:srcRect b="0" l="0" r="0" t="0"/>
          <a:stretch/>
        </p:blipFill>
        <p:spPr>
          <a:xfrm>
            <a:off x="1855201" y="1367247"/>
            <a:ext cx="5364205" cy="4887388"/>
          </a:xfrm>
          <a:prstGeom prst="rect">
            <a:avLst/>
          </a:prstGeom>
          <a:noFill/>
          <a:ln>
            <a:noFill/>
          </a:ln>
        </p:spPr>
      </p:pic>
      <p:sp>
        <p:nvSpPr>
          <p:cNvPr id="645" name="Google Shape;645;p8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600"/>
              </a:spcAft>
              <a:buClr>
                <a:srgbClr val="88898A"/>
              </a:buClr>
              <a:buSzPts val="1200"/>
              <a:buNone/>
            </a:pPr>
            <a:fld id="{00000000-1234-1234-1234-123412341234}" type="slidenum">
              <a:rPr lang="en-US" sz="1200">
                <a:solidFill>
                  <a:srgbClr val="88898A"/>
                </a:solidFill>
              </a:rPr>
              <a:t>‹#›</a:t>
            </a:fld>
            <a:endParaRPr sz="1200">
              <a:solidFill>
                <a:srgbClr val="88898A"/>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Google Shape;650;p84"/>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617F"/>
              </a:buClr>
              <a:buSzPts val="3000"/>
              <a:buFont typeface="Arial"/>
              <a:buNone/>
            </a:pPr>
            <a:r>
              <a:rPr lang="en-US">
                <a:solidFill>
                  <a:srgbClr val="00617F"/>
                </a:solidFill>
              </a:rPr>
              <a:t>Financial Planning Process</a:t>
            </a:r>
            <a:endParaRPr/>
          </a:p>
        </p:txBody>
      </p:sp>
      <p:sp>
        <p:nvSpPr>
          <p:cNvPr id="651" name="Google Shape;651;p84"/>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grpSp>
        <p:nvGrpSpPr>
          <p:cNvPr id="652" name="Google Shape;652;p84"/>
          <p:cNvGrpSpPr/>
          <p:nvPr/>
        </p:nvGrpSpPr>
        <p:grpSpPr>
          <a:xfrm>
            <a:off x="209311" y="1226813"/>
            <a:ext cx="8722669" cy="4677573"/>
            <a:chOff x="571756" y="1636130"/>
            <a:chExt cx="10124949" cy="4465625"/>
          </a:xfrm>
        </p:grpSpPr>
        <p:pic>
          <p:nvPicPr>
            <p:cNvPr id="653" name="Google Shape;653;p84"/>
            <p:cNvPicPr preferRelativeResize="0"/>
            <p:nvPr/>
          </p:nvPicPr>
          <p:blipFill rotWithShape="1">
            <a:blip r:embed="rId3">
              <a:alphaModFix/>
            </a:blip>
            <a:srcRect b="0" l="0" r="0" t="0"/>
            <a:stretch/>
          </p:blipFill>
          <p:spPr>
            <a:xfrm>
              <a:off x="9004068" y="2896512"/>
              <a:ext cx="1692637" cy="1692637"/>
            </a:xfrm>
            <a:prstGeom prst="rect">
              <a:avLst/>
            </a:prstGeom>
            <a:noFill/>
            <a:ln>
              <a:noFill/>
            </a:ln>
          </p:spPr>
        </p:pic>
        <p:pic>
          <p:nvPicPr>
            <p:cNvPr id="654" name="Google Shape;654;p84"/>
            <p:cNvPicPr preferRelativeResize="0"/>
            <p:nvPr/>
          </p:nvPicPr>
          <p:blipFill rotWithShape="1">
            <a:blip r:embed="rId4">
              <a:alphaModFix/>
            </a:blip>
            <a:srcRect b="0" l="0" r="0" t="0"/>
            <a:stretch/>
          </p:blipFill>
          <p:spPr>
            <a:xfrm>
              <a:off x="9139572" y="3261680"/>
              <a:ext cx="1441227" cy="902208"/>
            </a:xfrm>
            <a:prstGeom prst="rect">
              <a:avLst/>
            </a:prstGeom>
            <a:noFill/>
            <a:ln>
              <a:noFill/>
            </a:ln>
          </p:spPr>
        </p:pic>
        <p:sp>
          <p:nvSpPr>
            <p:cNvPr id="655" name="Google Shape;655;p84"/>
            <p:cNvSpPr/>
            <p:nvPr/>
          </p:nvSpPr>
          <p:spPr>
            <a:xfrm>
              <a:off x="7705345" y="3364992"/>
              <a:ext cx="1548220" cy="619288"/>
            </a:xfrm>
            <a:prstGeom prst="chevron">
              <a:avLst>
                <a:gd fmla="val 50000" name="adj"/>
              </a:avLst>
            </a:prstGeom>
            <a:solidFill>
              <a:srgbClr val="292B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Follow UP</a:t>
              </a:r>
              <a:endParaRPr b="0" i="0" sz="1200" u="none" cap="none" strike="noStrike">
                <a:solidFill>
                  <a:srgbClr val="FFFFFF"/>
                </a:solidFill>
                <a:latin typeface="Libre Franklin"/>
                <a:ea typeface="Libre Franklin"/>
                <a:cs typeface="Libre Franklin"/>
                <a:sym typeface="Libre Franklin"/>
              </a:endParaRPr>
            </a:p>
          </p:txBody>
        </p:sp>
        <p:pic>
          <p:nvPicPr>
            <p:cNvPr id="656" name="Google Shape;656;p84"/>
            <p:cNvPicPr preferRelativeResize="0"/>
            <p:nvPr/>
          </p:nvPicPr>
          <p:blipFill rotWithShape="1">
            <a:blip r:embed="rId4">
              <a:alphaModFix/>
            </a:blip>
            <a:srcRect b="0" l="0" r="0" t="0"/>
            <a:stretch/>
          </p:blipFill>
          <p:spPr>
            <a:xfrm>
              <a:off x="9136000" y="3267456"/>
              <a:ext cx="1441227" cy="902208"/>
            </a:xfrm>
            <a:prstGeom prst="rect">
              <a:avLst/>
            </a:prstGeom>
            <a:noFill/>
            <a:ln>
              <a:noFill/>
            </a:ln>
          </p:spPr>
        </p:pic>
        <p:sp>
          <p:nvSpPr>
            <p:cNvPr id="657" name="Google Shape;657;p84"/>
            <p:cNvSpPr/>
            <p:nvPr/>
          </p:nvSpPr>
          <p:spPr>
            <a:xfrm>
              <a:off x="2000971" y="3363217"/>
              <a:ext cx="1548220" cy="619288"/>
            </a:xfrm>
            <a:custGeom>
              <a:rect b="b" l="l" r="r" t="t"/>
              <a:pathLst>
                <a:path extrusionOk="0" h="464466" w="1161165">
                  <a:moveTo>
                    <a:pt x="0" y="0"/>
                  </a:moveTo>
                  <a:lnTo>
                    <a:pt x="928932" y="0"/>
                  </a:lnTo>
                  <a:lnTo>
                    <a:pt x="1161165" y="232233"/>
                  </a:lnTo>
                  <a:lnTo>
                    <a:pt x="928932" y="464466"/>
                  </a:lnTo>
                  <a:lnTo>
                    <a:pt x="0" y="464466"/>
                  </a:lnTo>
                  <a:lnTo>
                    <a:pt x="232233" y="232233"/>
                  </a:lnTo>
                  <a:lnTo>
                    <a:pt x="0" y="0"/>
                  </a:lnTo>
                  <a:close/>
                </a:path>
              </a:pathLst>
            </a:custGeom>
            <a:solidFill>
              <a:srgbClr val="0098CA"/>
            </a:solidFill>
            <a:ln cap="flat" cmpd="sng" w="25400">
              <a:solidFill>
                <a:srgbClr val="FFFFFF"/>
              </a:solidFill>
              <a:prstDash val="solid"/>
              <a:round/>
              <a:headEnd len="sm" w="sm" type="none"/>
              <a:tailEnd len="sm" w="sm" type="none"/>
            </a:ln>
          </p:spPr>
          <p:txBody>
            <a:bodyPr anchorCtr="0" anchor="ctr" bIns="16000" lIns="357650" spcFirstLastPara="1" rIns="325625" wrap="square" tIns="160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Discovery Meeting</a:t>
              </a:r>
              <a:endParaRPr b="0" i="0" sz="1200" u="none" cap="none" strike="noStrike">
                <a:solidFill>
                  <a:srgbClr val="FFFFFF"/>
                </a:solidFill>
                <a:latin typeface="Libre Franklin"/>
                <a:ea typeface="Libre Franklin"/>
                <a:cs typeface="Libre Franklin"/>
                <a:sym typeface="Libre Franklin"/>
              </a:endParaRPr>
            </a:p>
          </p:txBody>
        </p:sp>
        <p:sp>
          <p:nvSpPr>
            <p:cNvPr id="658" name="Google Shape;658;p84"/>
            <p:cNvSpPr/>
            <p:nvPr/>
          </p:nvSpPr>
          <p:spPr>
            <a:xfrm>
              <a:off x="2000971" y="4059916"/>
              <a:ext cx="1238576" cy="216000"/>
            </a:xfrm>
            <a:custGeom>
              <a:rect b="b" l="l" r="r" t="t"/>
              <a:pathLst>
                <a:path extrusionOk="0" h="162000" w="928932">
                  <a:moveTo>
                    <a:pt x="0" y="0"/>
                  </a:moveTo>
                  <a:lnTo>
                    <a:pt x="928932" y="0"/>
                  </a:lnTo>
                  <a:lnTo>
                    <a:pt x="928932" y="162000"/>
                  </a:lnTo>
                  <a:lnTo>
                    <a:pt x="0" y="162000"/>
                  </a:lnTo>
                  <a:lnTo>
                    <a:pt x="0" y="0"/>
                  </a:lnTo>
                  <a:close/>
                </a:path>
              </a:pathLst>
            </a:custGeom>
            <a:noFill/>
            <a:ln>
              <a:noFill/>
            </a:ln>
          </p:spPr>
          <p:txBody>
            <a:bodyPr anchorCtr="0" anchor="t" bIns="0" lIns="0" spcFirstLastPara="1" rIns="0" wrap="square" tIns="0">
              <a:noAutofit/>
            </a:bodyPr>
            <a:lstStyle/>
            <a:p>
              <a:pPr indent="0" lvl="1" marL="76198" marR="0" rtl="0" algn="l">
                <a:lnSpc>
                  <a:spcPct val="90000"/>
                </a:lnSpc>
                <a:spcBef>
                  <a:spcPts val="0"/>
                </a:spcBef>
                <a:spcAft>
                  <a:spcPts val="0"/>
                </a:spcAft>
                <a:buClr>
                  <a:srgbClr val="003366"/>
                </a:buClr>
                <a:buSzPts val="1200"/>
                <a:buFont typeface="Noto Sans Symbols"/>
                <a:buNone/>
              </a:pPr>
              <a:r>
                <a:t/>
              </a:r>
              <a:endParaRPr b="0" i="0" sz="1200" u="none" cap="none" strike="noStrike">
                <a:solidFill>
                  <a:srgbClr val="3F3F3F"/>
                </a:solidFill>
                <a:latin typeface="Libre Franklin"/>
                <a:ea typeface="Libre Franklin"/>
                <a:cs typeface="Libre Franklin"/>
                <a:sym typeface="Libre Franklin"/>
              </a:endParaRPr>
            </a:p>
          </p:txBody>
        </p:sp>
        <p:sp>
          <p:nvSpPr>
            <p:cNvPr id="659" name="Google Shape;659;p84"/>
            <p:cNvSpPr/>
            <p:nvPr/>
          </p:nvSpPr>
          <p:spPr>
            <a:xfrm>
              <a:off x="3261193" y="3363217"/>
              <a:ext cx="1548220" cy="619288"/>
            </a:xfrm>
            <a:custGeom>
              <a:rect b="b" l="l" r="r" t="t"/>
              <a:pathLst>
                <a:path extrusionOk="0" h="464466" w="1161165">
                  <a:moveTo>
                    <a:pt x="0" y="0"/>
                  </a:moveTo>
                  <a:lnTo>
                    <a:pt x="928932" y="0"/>
                  </a:lnTo>
                  <a:lnTo>
                    <a:pt x="1161165" y="232233"/>
                  </a:lnTo>
                  <a:lnTo>
                    <a:pt x="928932" y="464466"/>
                  </a:lnTo>
                  <a:lnTo>
                    <a:pt x="0" y="464466"/>
                  </a:lnTo>
                  <a:lnTo>
                    <a:pt x="232233" y="232233"/>
                  </a:lnTo>
                  <a:lnTo>
                    <a:pt x="0" y="0"/>
                  </a:lnTo>
                  <a:close/>
                </a:path>
              </a:pathLst>
            </a:custGeom>
            <a:solidFill>
              <a:srgbClr val="38A6DC"/>
            </a:solidFill>
            <a:ln cap="flat" cmpd="sng" w="25400">
              <a:solidFill>
                <a:srgbClr val="FFFFFF"/>
              </a:solidFill>
              <a:prstDash val="solid"/>
              <a:round/>
              <a:headEnd len="sm" w="sm" type="none"/>
              <a:tailEnd len="sm" w="sm" type="none"/>
            </a:ln>
          </p:spPr>
          <p:txBody>
            <a:bodyPr anchorCtr="0" anchor="ctr" bIns="16000" lIns="357650" spcFirstLastPara="1" rIns="325625" wrap="square" tIns="160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Analysis</a:t>
              </a:r>
              <a:endParaRPr b="0" i="0" sz="1200" u="none" cap="none" strike="noStrike">
                <a:solidFill>
                  <a:srgbClr val="FFFFFF"/>
                </a:solidFill>
                <a:latin typeface="Libre Franklin"/>
                <a:ea typeface="Libre Franklin"/>
                <a:cs typeface="Libre Franklin"/>
                <a:sym typeface="Libre Franklin"/>
              </a:endParaRPr>
            </a:p>
          </p:txBody>
        </p:sp>
        <p:sp>
          <p:nvSpPr>
            <p:cNvPr id="660" name="Google Shape;660;p84"/>
            <p:cNvSpPr/>
            <p:nvPr/>
          </p:nvSpPr>
          <p:spPr>
            <a:xfrm>
              <a:off x="3261192" y="4059916"/>
              <a:ext cx="1238576" cy="216000"/>
            </a:xfrm>
            <a:custGeom>
              <a:rect b="b" l="l" r="r" t="t"/>
              <a:pathLst>
                <a:path extrusionOk="0" h="162000" w="928932">
                  <a:moveTo>
                    <a:pt x="0" y="0"/>
                  </a:moveTo>
                  <a:lnTo>
                    <a:pt x="928932" y="0"/>
                  </a:lnTo>
                  <a:lnTo>
                    <a:pt x="928932" y="162000"/>
                  </a:lnTo>
                  <a:lnTo>
                    <a:pt x="0" y="162000"/>
                  </a:lnTo>
                  <a:lnTo>
                    <a:pt x="0" y="0"/>
                  </a:lnTo>
                  <a:close/>
                </a:path>
              </a:pathLst>
            </a:custGeom>
            <a:noFill/>
            <a:ln>
              <a:noFill/>
            </a:ln>
          </p:spPr>
          <p:txBody>
            <a:bodyPr anchorCtr="0" anchor="t" bIns="0" lIns="0" spcFirstLastPara="1" rIns="0" wrap="square" tIns="0">
              <a:noAutofit/>
            </a:bodyPr>
            <a:lstStyle/>
            <a:p>
              <a:pPr indent="0" lvl="1" marL="76198" marR="0" rtl="0" algn="l">
                <a:lnSpc>
                  <a:spcPct val="90000"/>
                </a:lnSpc>
                <a:spcBef>
                  <a:spcPts val="0"/>
                </a:spcBef>
                <a:spcAft>
                  <a:spcPts val="0"/>
                </a:spcAft>
                <a:buClr>
                  <a:srgbClr val="003366"/>
                </a:buClr>
                <a:buSzPts val="1200"/>
                <a:buFont typeface="Noto Sans Symbols"/>
                <a:buNone/>
              </a:pPr>
              <a:r>
                <a:t/>
              </a:r>
              <a:endParaRPr b="0" i="0" sz="1200" u="none" cap="none" strike="noStrike">
                <a:solidFill>
                  <a:srgbClr val="3F3F3F"/>
                </a:solidFill>
                <a:latin typeface="Libre Franklin"/>
                <a:ea typeface="Libre Franklin"/>
                <a:cs typeface="Libre Franklin"/>
                <a:sym typeface="Libre Franklin"/>
              </a:endParaRPr>
            </a:p>
          </p:txBody>
        </p:sp>
        <p:sp>
          <p:nvSpPr>
            <p:cNvPr id="661" name="Google Shape;661;p84"/>
            <p:cNvSpPr/>
            <p:nvPr/>
          </p:nvSpPr>
          <p:spPr>
            <a:xfrm>
              <a:off x="4523233" y="3364992"/>
              <a:ext cx="1548220" cy="619288"/>
            </a:xfrm>
            <a:custGeom>
              <a:rect b="b" l="l" r="r" t="t"/>
              <a:pathLst>
                <a:path extrusionOk="0" h="464466" w="1161165">
                  <a:moveTo>
                    <a:pt x="0" y="0"/>
                  </a:moveTo>
                  <a:lnTo>
                    <a:pt x="928932" y="0"/>
                  </a:lnTo>
                  <a:lnTo>
                    <a:pt x="1161165" y="232233"/>
                  </a:lnTo>
                  <a:lnTo>
                    <a:pt x="928932" y="464466"/>
                  </a:lnTo>
                  <a:lnTo>
                    <a:pt x="0" y="464466"/>
                  </a:lnTo>
                  <a:lnTo>
                    <a:pt x="232233" y="232233"/>
                  </a:lnTo>
                  <a:lnTo>
                    <a:pt x="0" y="0"/>
                  </a:lnTo>
                  <a:close/>
                </a:path>
              </a:pathLst>
            </a:custGeom>
            <a:solidFill>
              <a:srgbClr val="00806A"/>
            </a:solidFill>
            <a:ln cap="flat" cmpd="sng" w="25400">
              <a:solidFill>
                <a:srgbClr val="FFFFFF"/>
              </a:solidFill>
              <a:prstDash val="solid"/>
              <a:round/>
              <a:headEnd len="sm" w="sm" type="none"/>
              <a:tailEnd len="sm" w="sm" type="none"/>
            </a:ln>
          </p:spPr>
          <p:txBody>
            <a:bodyPr anchorCtr="0" anchor="ctr" bIns="16000" lIns="357650" spcFirstLastPara="1" rIns="325625" wrap="square" tIns="160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Plan Creation</a:t>
              </a:r>
              <a:endParaRPr b="0" i="0" sz="1200" u="none" cap="none" strike="noStrike">
                <a:solidFill>
                  <a:srgbClr val="FFFFFF"/>
                </a:solidFill>
                <a:latin typeface="Libre Franklin"/>
                <a:ea typeface="Libre Franklin"/>
                <a:cs typeface="Libre Franklin"/>
                <a:sym typeface="Libre Franklin"/>
              </a:endParaRPr>
            </a:p>
          </p:txBody>
        </p:sp>
        <p:grpSp>
          <p:nvGrpSpPr>
            <p:cNvPr id="662" name="Google Shape;662;p84"/>
            <p:cNvGrpSpPr/>
            <p:nvPr/>
          </p:nvGrpSpPr>
          <p:grpSpPr>
            <a:xfrm>
              <a:off x="4414945" y="2842183"/>
              <a:ext cx="1121598" cy="421311"/>
              <a:chOff x="2861677" y="2131637"/>
              <a:chExt cx="841198" cy="315983"/>
            </a:xfrm>
          </p:grpSpPr>
          <p:sp>
            <p:nvSpPr>
              <p:cNvPr id="663" name="Google Shape;663;p84"/>
              <p:cNvSpPr/>
              <p:nvPr/>
            </p:nvSpPr>
            <p:spPr>
              <a:xfrm>
                <a:off x="3307487" y="2226886"/>
                <a:ext cx="395388" cy="160812"/>
              </a:xfrm>
              <a:prstGeom prst="leftArrow">
                <a:avLst>
                  <a:gd fmla="val 60000" name="adj1"/>
                  <a:gd fmla="val 50000" name="adj2"/>
                </a:avLst>
              </a:prstGeom>
              <a:solidFill>
                <a:srgbClr val="53565A"/>
              </a:solidFill>
              <a:ln cap="flat" cmpd="sng" w="25400">
                <a:solidFill>
                  <a:srgbClr val="1018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sp>
            <p:nvSpPr>
              <p:cNvPr id="664" name="Google Shape;664;p84"/>
              <p:cNvSpPr/>
              <p:nvPr/>
            </p:nvSpPr>
            <p:spPr>
              <a:xfrm>
                <a:off x="2861677" y="2131637"/>
                <a:ext cx="402310" cy="315983"/>
              </a:xfrm>
              <a:custGeom>
                <a:rect b="b" l="l" r="r" t="t"/>
                <a:pathLst>
                  <a:path extrusionOk="0" h="311710" w="389638">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cap="flat" cmpd="sng" w="25400">
                <a:solidFill>
                  <a:srgbClr val="A5A5A5"/>
                </a:solidFill>
                <a:prstDash val="solid"/>
                <a:round/>
                <a:headEnd len="sm" w="sm" type="none"/>
                <a:tailEnd len="sm" w="sm" type="none"/>
              </a:ln>
            </p:spPr>
            <p:txBody>
              <a:bodyPr anchorCtr="0" anchor="ctr" bIns="24850" lIns="24850" spcFirstLastPara="1" rIns="24850" wrap="square" tIns="24850">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BDO</a:t>
                </a:r>
                <a:endParaRPr b="0" i="0" sz="667" u="none" cap="none" strike="noStrike">
                  <a:solidFill>
                    <a:srgbClr val="FFFFFF"/>
                  </a:solidFill>
                  <a:latin typeface="Libre Franklin"/>
                  <a:ea typeface="Libre Franklin"/>
                  <a:cs typeface="Libre Franklin"/>
                  <a:sym typeface="Libre Franklin"/>
                </a:endParaRPr>
              </a:p>
            </p:txBody>
          </p:sp>
        </p:grpSp>
        <p:grpSp>
          <p:nvGrpSpPr>
            <p:cNvPr id="665" name="Google Shape;665;p84"/>
            <p:cNvGrpSpPr/>
            <p:nvPr/>
          </p:nvGrpSpPr>
          <p:grpSpPr>
            <a:xfrm>
              <a:off x="4578489" y="2215117"/>
              <a:ext cx="1119593" cy="669204"/>
              <a:chOff x="2984337" y="1661338"/>
              <a:chExt cx="839695" cy="501903"/>
            </a:xfrm>
          </p:grpSpPr>
          <p:sp>
            <p:nvSpPr>
              <p:cNvPr id="666" name="Google Shape;666;p84"/>
              <p:cNvSpPr/>
              <p:nvPr/>
            </p:nvSpPr>
            <p:spPr>
              <a:xfrm rot="1726435">
                <a:off x="3440691" y="1923953"/>
                <a:ext cx="367314" cy="160812"/>
              </a:xfrm>
              <a:prstGeom prst="leftArrow">
                <a:avLst>
                  <a:gd fmla="val 60000" name="adj1"/>
                  <a:gd fmla="val 50000" name="adj2"/>
                </a:avLst>
              </a:prstGeom>
              <a:solidFill>
                <a:srgbClr val="53565A"/>
              </a:solidFill>
              <a:ln cap="flat" cmpd="sng" w="25400">
                <a:solidFill>
                  <a:srgbClr val="1018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84"/>
              <p:cNvSpPr/>
              <p:nvPr/>
            </p:nvSpPr>
            <p:spPr>
              <a:xfrm>
                <a:off x="2984337" y="1661338"/>
                <a:ext cx="402310" cy="315983"/>
              </a:xfrm>
              <a:custGeom>
                <a:rect b="b" l="l" r="r" t="t"/>
                <a:pathLst>
                  <a:path extrusionOk="0" h="311710" w="389638">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cap="flat" cmpd="sng" w="25400">
                <a:solidFill>
                  <a:srgbClr val="A5A5A5"/>
                </a:solidFill>
                <a:prstDash val="solid"/>
                <a:round/>
                <a:headEnd len="sm" w="sm" type="none"/>
                <a:tailEnd len="sm" w="sm" type="none"/>
              </a:ln>
            </p:spPr>
            <p:txBody>
              <a:bodyPr anchorCtr="0" anchor="ctr" bIns="24850" lIns="24850" spcFirstLastPara="1" rIns="24850" wrap="square" tIns="24850">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M</a:t>
                </a:r>
                <a:r>
                  <a:rPr lang="en-US" sz="667">
                    <a:solidFill>
                      <a:srgbClr val="FFFFFF"/>
                    </a:solidFill>
                    <a:latin typeface="Libre Franklin"/>
                    <a:ea typeface="Libre Franklin"/>
                    <a:cs typeface="Libre Franklin"/>
                    <a:sym typeface="Libre Franklin"/>
                  </a:rPr>
                  <a:t>LT Aikins</a:t>
                </a:r>
                <a:endParaRPr/>
              </a:p>
            </p:txBody>
          </p:sp>
        </p:grpSp>
        <p:grpSp>
          <p:nvGrpSpPr>
            <p:cNvPr id="668" name="Google Shape;668;p84"/>
            <p:cNvGrpSpPr/>
            <p:nvPr/>
          </p:nvGrpSpPr>
          <p:grpSpPr>
            <a:xfrm>
              <a:off x="5146140" y="1679953"/>
              <a:ext cx="906506" cy="1000659"/>
              <a:chOff x="3410071" y="1259965"/>
              <a:chExt cx="679879" cy="750495"/>
            </a:xfrm>
          </p:grpSpPr>
          <p:sp>
            <p:nvSpPr>
              <p:cNvPr id="669" name="Google Shape;669;p84"/>
              <p:cNvSpPr/>
              <p:nvPr/>
            </p:nvSpPr>
            <p:spPr>
              <a:xfrm rot="3429371">
                <a:off x="3718662" y="1719376"/>
                <a:ext cx="392233" cy="163797"/>
              </a:xfrm>
              <a:prstGeom prst="leftArrow">
                <a:avLst>
                  <a:gd fmla="val 60000" name="adj1"/>
                  <a:gd fmla="val 50000" name="adj2"/>
                </a:avLst>
              </a:prstGeom>
              <a:solidFill>
                <a:srgbClr val="53565A"/>
              </a:solidFill>
              <a:ln cap="flat" cmpd="sng" w="25400">
                <a:solidFill>
                  <a:srgbClr val="1018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84"/>
              <p:cNvSpPr/>
              <p:nvPr/>
            </p:nvSpPr>
            <p:spPr>
              <a:xfrm>
                <a:off x="3410071" y="1259965"/>
                <a:ext cx="402310" cy="315983"/>
              </a:xfrm>
              <a:custGeom>
                <a:rect b="b" l="l" r="r" t="t"/>
                <a:pathLst>
                  <a:path extrusionOk="0" h="311710" w="389638">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cap="flat" cmpd="sng" w="25400">
                <a:solidFill>
                  <a:srgbClr val="A5A5A5"/>
                </a:solidFill>
                <a:prstDash val="solid"/>
                <a:round/>
                <a:headEnd len="sm" w="sm" type="none"/>
                <a:tailEnd len="sm" w="sm" type="none"/>
              </a:ln>
            </p:spPr>
            <p:txBody>
              <a:bodyPr anchorCtr="0" anchor="ctr" bIns="24850" lIns="24850" spcFirstLastPara="1" rIns="24850" wrap="square" tIns="24850">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Gordon B Laing &amp; Associates</a:t>
                </a:r>
                <a:endParaRPr b="0" i="0" sz="533" u="none" cap="none" strike="noStrike">
                  <a:solidFill>
                    <a:srgbClr val="FFFFFF"/>
                  </a:solidFill>
                  <a:latin typeface="Libre Franklin"/>
                  <a:ea typeface="Libre Franklin"/>
                  <a:cs typeface="Libre Franklin"/>
                  <a:sym typeface="Libre Franklin"/>
                </a:endParaRPr>
              </a:p>
            </p:txBody>
          </p:sp>
        </p:grpSp>
        <p:grpSp>
          <p:nvGrpSpPr>
            <p:cNvPr id="671" name="Google Shape;671;p84"/>
            <p:cNvGrpSpPr/>
            <p:nvPr/>
          </p:nvGrpSpPr>
          <p:grpSpPr>
            <a:xfrm>
              <a:off x="6356637" y="1636130"/>
              <a:ext cx="863016" cy="991189"/>
              <a:chOff x="4317946" y="1227097"/>
              <a:chExt cx="647262" cy="743392"/>
            </a:xfrm>
          </p:grpSpPr>
          <p:sp>
            <p:nvSpPr>
              <p:cNvPr id="672" name="Google Shape;672;p84"/>
              <p:cNvSpPr/>
              <p:nvPr/>
            </p:nvSpPr>
            <p:spPr>
              <a:xfrm rot="7350607">
                <a:off x="4290728" y="1669038"/>
                <a:ext cx="416310" cy="163797"/>
              </a:xfrm>
              <a:prstGeom prst="leftArrow">
                <a:avLst>
                  <a:gd fmla="val 60000" name="adj1"/>
                  <a:gd fmla="val 50000" name="adj2"/>
                </a:avLst>
              </a:prstGeom>
              <a:solidFill>
                <a:srgbClr val="53565A"/>
              </a:solidFill>
              <a:ln cap="flat" cmpd="sng" w="25400">
                <a:solidFill>
                  <a:srgbClr val="1018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84"/>
              <p:cNvSpPr/>
              <p:nvPr/>
            </p:nvSpPr>
            <p:spPr>
              <a:xfrm>
                <a:off x="4562898" y="1227097"/>
                <a:ext cx="402310" cy="315983"/>
              </a:xfrm>
              <a:custGeom>
                <a:rect b="b" l="l" r="r" t="t"/>
                <a:pathLst>
                  <a:path extrusionOk="0" h="311710" w="389638">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cap="flat" cmpd="sng" w="25400">
                <a:solidFill>
                  <a:srgbClr val="A5A5A5"/>
                </a:solidFill>
                <a:prstDash val="solid"/>
                <a:round/>
                <a:headEnd len="sm" w="sm" type="none"/>
                <a:tailEnd len="sm" w="sm" type="none"/>
              </a:ln>
            </p:spPr>
            <p:txBody>
              <a:bodyPr anchorCtr="0" anchor="ctr" bIns="24850" lIns="24850" spcFirstLastPara="1" rIns="24850" wrap="square" tIns="24850">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CHIMP</a:t>
                </a:r>
                <a:endParaRPr/>
              </a:p>
            </p:txBody>
          </p:sp>
        </p:grpSp>
        <p:grpSp>
          <p:nvGrpSpPr>
            <p:cNvPr id="674" name="Google Shape;674;p84"/>
            <p:cNvGrpSpPr/>
            <p:nvPr/>
          </p:nvGrpSpPr>
          <p:grpSpPr>
            <a:xfrm>
              <a:off x="6643928" y="2201440"/>
              <a:ext cx="1126825" cy="687182"/>
              <a:chOff x="4533412" y="1651081"/>
              <a:chExt cx="845118" cy="515387"/>
            </a:xfrm>
          </p:grpSpPr>
          <p:sp>
            <p:nvSpPr>
              <p:cNvPr id="675" name="Google Shape;675;p84"/>
              <p:cNvSpPr/>
              <p:nvPr/>
            </p:nvSpPr>
            <p:spPr>
              <a:xfrm rot="8942236">
                <a:off x="4547730" y="1919455"/>
                <a:ext cx="379639" cy="160812"/>
              </a:xfrm>
              <a:prstGeom prst="leftArrow">
                <a:avLst>
                  <a:gd fmla="val 60000" name="adj1"/>
                  <a:gd fmla="val 50000" name="adj2"/>
                </a:avLst>
              </a:prstGeom>
              <a:solidFill>
                <a:srgbClr val="53565A"/>
              </a:solidFill>
              <a:ln cap="flat" cmpd="sng" w="25400">
                <a:solidFill>
                  <a:srgbClr val="1018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sp>
            <p:nvSpPr>
              <p:cNvPr id="676" name="Google Shape;676;p84"/>
              <p:cNvSpPr/>
              <p:nvPr/>
            </p:nvSpPr>
            <p:spPr>
              <a:xfrm>
                <a:off x="4976220" y="1651081"/>
                <a:ext cx="402310" cy="315983"/>
              </a:xfrm>
              <a:custGeom>
                <a:rect b="b" l="l" r="r" t="t"/>
                <a:pathLst>
                  <a:path extrusionOk="0" h="311710" w="389638">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cap="flat" cmpd="sng" w="25400">
                <a:solidFill>
                  <a:srgbClr val="A5A5A5"/>
                </a:solidFill>
                <a:prstDash val="solid"/>
                <a:round/>
                <a:headEnd len="sm" w="sm" type="none"/>
                <a:tailEnd len="sm" w="sm" type="none"/>
              </a:ln>
            </p:spPr>
            <p:txBody>
              <a:bodyPr anchorCtr="0" anchor="ctr" bIns="24850" lIns="24850" spcFirstLastPara="1" rIns="24850" wrap="square" tIns="24850">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Concentra Trust</a:t>
                </a:r>
                <a:endParaRPr b="0" i="0" sz="667" u="none" cap="none" strike="noStrike">
                  <a:solidFill>
                    <a:srgbClr val="FFFFFF"/>
                  </a:solidFill>
                  <a:latin typeface="Libre Franklin"/>
                  <a:ea typeface="Libre Franklin"/>
                  <a:cs typeface="Libre Franklin"/>
                  <a:sym typeface="Libre Franklin"/>
                </a:endParaRPr>
              </a:p>
            </p:txBody>
          </p:sp>
        </p:grpSp>
        <p:grpSp>
          <p:nvGrpSpPr>
            <p:cNvPr id="677" name="Google Shape;677;p84"/>
            <p:cNvGrpSpPr/>
            <p:nvPr/>
          </p:nvGrpSpPr>
          <p:grpSpPr>
            <a:xfrm>
              <a:off x="6745100" y="2849640"/>
              <a:ext cx="1138434" cy="421311"/>
              <a:chOff x="4609293" y="2137230"/>
              <a:chExt cx="853825" cy="315983"/>
            </a:xfrm>
          </p:grpSpPr>
          <p:sp>
            <p:nvSpPr>
              <p:cNvPr id="678" name="Google Shape;678;p84"/>
              <p:cNvSpPr/>
              <p:nvPr/>
            </p:nvSpPr>
            <p:spPr>
              <a:xfrm rot="10800000">
                <a:off x="4609293" y="2214816"/>
                <a:ext cx="408015" cy="160812"/>
              </a:xfrm>
              <a:prstGeom prst="leftArrow">
                <a:avLst>
                  <a:gd fmla="val 60000" name="adj1"/>
                  <a:gd fmla="val 50000" name="adj2"/>
                </a:avLst>
              </a:prstGeom>
              <a:solidFill>
                <a:srgbClr val="53565A"/>
              </a:solidFill>
              <a:ln cap="flat" cmpd="sng" w="25400">
                <a:solidFill>
                  <a:srgbClr val="1018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84"/>
              <p:cNvSpPr/>
              <p:nvPr/>
            </p:nvSpPr>
            <p:spPr>
              <a:xfrm>
                <a:off x="5060808" y="2137230"/>
                <a:ext cx="402310" cy="315983"/>
              </a:xfrm>
              <a:custGeom>
                <a:rect b="b" l="l" r="r" t="t"/>
                <a:pathLst>
                  <a:path extrusionOk="0" h="311710" w="389638">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cap="flat" cmpd="sng" w="25400">
                <a:solidFill>
                  <a:srgbClr val="A5A5A5"/>
                </a:solidFill>
                <a:prstDash val="solid"/>
                <a:round/>
                <a:headEnd len="sm" w="sm" type="none"/>
                <a:tailEnd len="sm" w="sm" type="none"/>
              </a:ln>
            </p:spPr>
            <p:txBody>
              <a:bodyPr anchorCtr="0" anchor="ctr" bIns="28175" lIns="60175" spcFirstLastPara="1" rIns="28175" wrap="square" tIns="28175">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Manulife Private Banking</a:t>
                </a:r>
                <a:endParaRPr b="0" i="0" sz="667" u="none" cap="none" strike="noStrike">
                  <a:solidFill>
                    <a:srgbClr val="FFFFFF"/>
                  </a:solidFill>
                  <a:latin typeface="Libre Franklin"/>
                  <a:ea typeface="Libre Franklin"/>
                  <a:cs typeface="Libre Franklin"/>
                  <a:sym typeface="Libre Franklin"/>
                </a:endParaRPr>
              </a:p>
            </p:txBody>
          </p:sp>
        </p:grpSp>
        <p:sp>
          <p:nvSpPr>
            <p:cNvPr id="680" name="Google Shape;680;p84"/>
            <p:cNvSpPr/>
            <p:nvPr/>
          </p:nvSpPr>
          <p:spPr>
            <a:xfrm>
              <a:off x="6819422" y="4275916"/>
              <a:ext cx="244536" cy="329184"/>
            </a:xfrm>
            <a:prstGeom prst="rightArrow">
              <a:avLst>
                <a:gd fmla="val 50000" name="adj1"/>
                <a:gd fmla="val 50000" name="adj2"/>
              </a:avLst>
            </a:prstGeom>
            <a:solidFill>
              <a:srgbClr val="53565A"/>
            </a:solidFill>
            <a:ln cap="flat" cmpd="sng" w="9525">
              <a:solidFill>
                <a:srgbClr val="101820"/>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sp>
          <p:nvSpPr>
            <p:cNvPr id="681" name="Google Shape;681;p84"/>
            <p:cNvSpPr/>
            <p:nvPr/>
          </p:nvSpPr>
          <p:spPr>
            <a:xfrm>
              <a:off x="7314821" y="4202311"/>
              <a:ext cx="715421" cy="574964"/>
            </a:xfrm>
            <a:custGeom>
              <a:rect b="b" l="l" r="r" t="t"/>
              <a:pathLst>
                <a:path extrusionOk="0" h="460839" w="576049">
                  <a:moveTo>
                    <a:pt x="0" y="46084"/>
                  </a:moveTo>
                  <a:cubicBezTo>
                    <a:pt x="0" y="20633"/>
                    <a:pt x="20633" y="0"/>
                    <a:pt x="46084" y="0"/>
                  </a:cubicBezTo>
                  <a:lnTo>
                    <a:pt x="529965" y="0"/>
                  </a:lnTo>
                  <a:cubicBezTo>
                    <a:pt x="555416" y="0"/>
                    <a:pt x="576049" y="20633"/>
                    <a:pt x="576049" y="46084"/>
                  </a:cubicBezTo>
                  <a:lnTo>
                    <a:pt x="576049" y="414755"/>
                  </a:lnTo>
                  <a:cubicBezTo>
                    <a:pt x="576049" y="440206"/>
                    <a:pt x="555416" y="460839"/>
                    <a:pt x="529965" y="460839"/>
                  </a:cubicBezTo>
                  <a:lnTo>
                    <a:pt x="46084" y="460839"/>
                  </a:lnTo>
                  <a:cubicBezTo>
                    <a:pt x="20633" y="460839"/>
                    <a:pt x="0" y="440206"/>
                    <a:pt x="0" y="414755"/>
                  </a:cubicBezTo>
                  <a:lnTo>
                    <a:pt x="0" y="46084"/>
                  </a:lnTo>
                  <a:close/>
                </a:path>
              </a:pathLst>
            </a:custGeom>
            <a:gradFill>
              <a:gsLst>
                <a:gs pos="0">
                  <a:srgbClr val="0088BC"/>
                </a:gs>
                <a:gs pos="80000">
                  <a:srgbClr val="00B3F8"/>
                </a:gs>
                <a:gs pos="100000">
                  <a:srgbClr val="00B7FE"/>
                </a:gs>
              </a:gsLst>
              <a:lin ang="16200000" scaled="0"/>
            </a:gradFill>
            <a:ln cap="flat" cmpd="sng" w="12700">
              <a:solidFill>
                <a:srgbClr val="A5A5A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8300" lIns="38300" spcFirstLastPara="1" rIns="38300" wrap="square" tIns="38300">
              <a:noAutofit/>
            </a:bodyPr>
            <a:lstStyle/>
            <a:p>
              <a:pPr indent="0" lvl="0" marL="0" marR="0" rtl="0" algn="ctr">
                <a:lnSpc>
                  <a:spcPct val="90000"/>
                </a:lnSpc>
                <a:spcBef>
                  <a:spcPts val="0"/>
                </a:spcBef>
                <a:spcAft>
                  <a:spcPts val="0"/>
                </a:spcAft>
                <a:buClr>
                  <a:srgbClr val="FFFFFF"/>
                </a:buClr>
                <a:buSzPts val="1067"/>
                <a:buFont typeface="Arial"/>
                <a:buNone/>
              </a:pPr>
              <a:r>
                <a:rPr b="0" i="0" lang="en-US" sz="1067" u="none" cap="none" strike="noStrike">
                  <a:solidFill>
                    <a:srgbClr val="FFFFFF"/>
                  </a:solidFill>
                  <a:latin typeface="Libre Franklin"/>
                  <a:ea typeface="Libre Franklin"/>
                  <a:cs typeface="Libre Franklin"/>
                  <a:sym typeface="Libre Franklin"/>
                </a:rPr>
                <a:t>ICP</a:t>
              </a:r>
              <a:endParaRPr b="0" i="0" sz="1067" u="none" cap="none" strike="noStrike">
                <a:solidFill>
                  <a:srgbClr val="FFFFFF"/>
                </a:solidFill>
                <a:latin typeface="Libre Franklin"/>
                <a:ea typeface="Libre Franklin"/>
                <a:cs typeface="Libre Franklin"/>
                <a:sym typeface="Libre Franklin"/>
              </a:endParaRPr>
            </a:p>
          </p:txBody>
        </p:sp>
        <p:sp>
          <p:nvSpPr>
            <p:cNvPr id="682" name="Google Shape;682;p84"/>
            <p:cNvSpPr/>
            <p:nvPr/>
          </p:nvSpPr>
          <p:spPr>
            <a:xfrm rot="3115256">
              <a:off x="6594850" y="4791411"/>
              <a:ext cx="337741" cy="295515"/>
            </a:xfrm>
            <a:prstGeom prst="rightArrow">
              <a:avLst>
                <a:gd fmla="val 50000" name="adj1"/>
                <a:gd fmla="val 50000" name="adj2"/>
              </a:avLst>
            </a:prstGeom>
            <a:solidFill>
              <a:srgbClr val="53565A"/>
            </a:solidFill>
            <a:ln cap="flat" cmpd="sng" w="9525">
              <a:solidFill>
                <a:srgbClr val="10182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84"/>
            <p:cNvSpPr/>
            <p:nvPr/>
          </p:nvSpPr>
          <p:spPr>
            <a:xfrm>
              <a:off x="6819884" y="5204669"/>
              <a:ext cx="755864" cy="678253"/>
            </a:xfrm>
            <a:custGeom>
              <a:rect b="b" l="l" r="r" t="t"/>
              <a:pathLst>
                <a:path extrusionOk="0" h="460839" w="576049">
                  <a:moveTo>
                    <a:pt x="0" y="46084"/>
                  </a:moveTo>
                  <a:cubicBezTo>
                    <a:pt x="0" y="20633"/>
                    <a:pt x="20633" y="0"/>
                    <a:pt x="46084" y="0"/>
                  </a:cubicBezTo>
                  <a:lnTo>
                    <a:pt x="529965" y="0"/>
                  </a:lnTo>
                  <a:cubicBezTo>
                    <a:pt x="555416" y="0"/>
                    <a:pt x="576049" y="20633"/>
                    <a:pt x="576049" y="46084"/>
                  </a:cubicBezTo>
                  <a:lnTo>
                    <a:pt x="576049" y="414755"/>
                  </a:lnTo>
                  <a:cubicBezTo>
                    <a:pt x="576049" y="440206"/>
                    <a:pt x="555416" y="460839"/>
                    <a:pt x="529965" y="460839"/>
                  </a:cubicBezTo>
                  <a:lnTo>
                    <a:pt x="46084" y="460839"/>
                  </a:lnTo>
                  <a:cubicBezTo>
                    <a:pt x="20633" y="460839"/>
                    <a:pt x="0" y="440206"/>
                    <a:pt x="0" y="414755"/>
                  </a:cubicBezTo>
                  <a:lnTo>
                    <a:pt x="0" y="46084"/>
                  </a:lnTo>
                  <a:close/>
                </a:path>
              </a:pathLst>
            </a:custGeom>
            <a:gradFill>
              <a:gsLst>
                <a:gs pos="0">
                  <a:srgbClr val="0088BC"/>
                </a:gs>
                <a:gs pos="80000">
                  <a:srgbClr val="00B3F8"/>
                </a:gs>
                <a:gs pos="100000">
                  <a:srgbClr val="00B7FE"/>
                </a:gs>
              </a:gsLst>
              <a:lin ang="16200000" scaled="0"/>
            </a:gradFill>
            <a:ln cap="flat" cmpd="sng" w="12700">
              <a:solidFill>
                <a:srgbClr val="A5A5A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8300" lIns="38300" spcFirstLastPara="1" rIns="38300" wrap="square" tIns="38300">
              <a:noAutofit/>
            </a:bodyPr>
            <a:lstStyle/>
            <a:p>
              <a:pPr indent="0" lvl="0" marL="0" marR="0" rtl="0" algn="ctr">
                <a:lnSpc>
                  <a:spcPct val="90000"/>
                </a:lnSpc>
                <a:spcBef>
                  <a:spcPts val="0"/>
                </a:spcBef>
                <a:spcAft>
                  <a:spcPts val="0"/>
                </a:spcAft>
                <a:buClr>
                  <a:srgbClr val="FFFFFF"/>
                </a:buClr>
                <a:buSzPts val="933"/>
                <a:buFont typeface="Arial"/>
                <a:buNone/>
              </a:pPr>
              <a:r>
                <a:rPr b="0" i="0" lang="en-US" sz="933" u="none" cap="none" strike="noStrike">
                  <a:solidFill>
                    <a:srgbClr val="FFFFFF"/>
                  </a:solidFill>
                  <a:latin typeface="Libre Franklin"/>
                  <a:ea typeface="Libre Franklin"/>
                  <a:cs typeface="Libre Franklin"/>
                  <a:sym typeface="Libre Franklin"/>
                </a:rPr>
                <a:t>Select Portfolios</a:t>
              </a:r>
              <a:endParaRPr b="0" i="0" sz="933" u="none" cap="none" strike="noStrike">
                <a:solidFill>
                  <a:srgbClr val="FFFFFF"/>
                </a:solidFill>
                <a:latin typeface="Libre Franklin"/>
                <a:ea typeface="Libre Franklin"/>
                <a:cs typeface="Libre Franklin"/>
                <a:sym typeface="Libre Franklin"/>
              </a:endParaRPr>
            </a:p>
          </p:txBody>
        </p:sp>
        <p:grpSp>
          <p:nvGrpSpPr>
            <p:cNvPr id="684" name="Google Shape;684;p84"/>
            <p:cNvGrpSpPr/>
            <p:nvPr/>
          </p:nvGrpSpPr>
          <p:grpSpPr>
            <a:xfrm>
              <a:off x="4499770" y="4645414"/>
              <a:ext cx="1408285" cy="963338"/>
              <a:chOff x="3396995" y="3536917"/>
              <a:chExt cx="765697" cy="524218"/>
            </a:xfrm>
          </p:grpSpPr>
          <p:sp>
            <p:nvSpPr>
              <p:cNvPr id="685" name="Google Shape;685;p84"/>
              <p:cNvSpPr/>
              <p:nvPr/>
            </p:nvSpPr>
            <p:spPr>
              <a:xfrm rot="8304895">
                <a:off x="3866094" y="3594231"/>
                <a:ext cx="256032" cy="219456"/>
              </a:xfrm>
              <a:prstGeom prst="rightArrow">
                <a:avLst>
                  <a:gd fmla="val 50000" name="adj1"/>
                  <a:gd fmla="val 50000" name="adj2"/>
                </a:avLst>
              </a:prstGeom>
              <a:solidFill>
                <a:srgbClr val="53565A"/>
              </a:solidFill>
              <a:ln cap="flat" cmpd="sng" w="9525">
                <a:solidFill>
                  <a:srgbClr val="101820"/>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sp>
            <p:nvSpPr>
              <p:cNvPr id="686" name="Google Shape;686;p84"/>
              <p:cNvSpPr/>
              <p:nvPr/>
            </p:nvSpPr>
            <p:spPr>
              <a:xfrm>
                <a:off x="3396995" y="3741095"/>
                <a:ext cx="429768" cy="320040"/>
              </a:xfrm>
              <a:custGeom>
                <a:rect b="b" l="l" r="r" t="t"/>
                <a:pathLst>
                  <a:path extrusionOk="0" h="460839" w="576049">
                    <a:moveTo>
                      <a:pt x="0" y="46084"/>
                    </a:moveTo>
                    <a:cubicBezTo>
                      <a:pt x="0" y="20633"/>
                      <a:pt x="20633" y="0"/>
                      <a:pt x="46084" y="0"/>
                    </a:cubicBezTo>
                    <a:lnTo>
                      <a:pt x="529965" y="0"/>
                    </a:lnTo>
                    <a:cubicBezTo>
                      <a:pt x="555416" y="0"/>
                      <a:pt x="576049" y="20633"/>
                      <a:pt x="576049" y="46084"/>
                    </a:cubicBezTo>
                    <a:lnTo>
                      <a:pt x="576049" y="414755"/>
                    </a:lnTo>
                    <a:cubicBezTo>
                      <a:pt x="576049" y="440206"/>
                      <a:pt x="555416" y="460839"/>
                      <a:pt x="529965" y="460839"/>
                    </a:cubicBezTo>
                    <a:lnTo>
                      <a:pt x="46084" y="460839"/>
                    </a:lnTo>
                    <a:cubicBezTo>
                      <a:pt x="20633" y="460839"/>
                      <a:pt x="0" y="440206"/>
                      <a:pt x="0" y="414755"/>
                    </a:cubicBezTo>
                    <a:lnTo>
                      <a:pt x="0" y="46084"/>
                    </a:lnTo>
                    <a:close/>
                  </a:path>
                </a:pathLst>
              </a:custGeom>
              <a:gradFill>
                <a:gsLst>
                  <a:gs pos="0">
                    <a:srgbClr val="0088BC"/>
                  </a:gs>
                  <a:gs pos="80000">
                    <a:srgbClr val="00B3F8"/>
                  </a:gs>
                  <a:gs pos="100000">
                    <a:srgbClr val="00B7FE"/>
                  </a:gs>
                </a:gsLst>
                <a:lin ang="16200000" scaled="0"/>
              </a:gradFill>
              <a:ln cap="flat" cmpd="sng" w="12700">
                <a:solidFill>
                  <a:srgbClr val="A5A5A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8300" lIns="38300" spcFirstLastPara="1" rIns="38300" wrap="square" tIns="38300">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Cash Management</a:t>
                </a:r>
                <a:endParaRPr b="0" i="0" sz="667" u="none" cap="none" strike="noStrike">
                  <a:solidFill>
                    <a:srgbClr val="FFFFFF"/>
                  </a:solidFill>
                  <a:latin typeface="Libre Franklin"/>
                  <a:ea typeface="Libre Franklin"/>
                  <a:cs typeface="Libre Franklin"/>
                  <a:sym typeface="Libre Franklin"/>
                </a:endParaRPr>
              </a:p>
            </p:txBody>
          </p:sp>
        </p:grpSp>
        <p:grpSp>
          <p:nvGrpSpPr>
            <p:cNvPr id="687" name="Google Shape;687;p84"/>
            <p:cNvGrpSpPr/>
            <p:nvPr/>
          </p:nvGrpSpPr>
          <p:grpSpPr>
            <a:xfrm>
              <a:off x="4511717" y="4169579"/>
              <a:ext cx="1089147" cy="604405"/>
              <a:chOff x="2953285" y="3134009"/>
              <a:chExt cx="816860" cy="453304"/>
            </a:xfrm>
          </p:grpSpPr>
          <p:sp>
            <p:nvSpPr>
              <p:cNvPr id="688" name="Google Shape;688;p84"/>
              <p:cNvSpPr/>
              <p:nvPr/>
            </p:nvSpPr>
            <p:spPr>
              <a:xfrm>
                <a:off x="3579241" y="3205703"/>
                <a:ext cx="190904" cy="203122"/>
              </a:xfrm>
              <a:prstGeom prst="leftArrow">
                <a:avLst>
                  <a:gd fmla="val 60000" name="adj1"/>
                  <a:gd fmla="val 50000" name="adj2"/>
                </a:avLst>
              </a:prstGeom>
              <a:solidFill>
                <a:srgbClr val="53565A"/>
              </a:solidFill>
              <a:ln cap="flat" cmpd="sng" w="9525">
                <a:solidFill>
                  <a:srgbClr val="101820"/>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sp>
            <p:nvSpPr>
              <p:cNvPr id="689" name="Google Shape;689;p84"/>
              <p:cNvSpPr/>
              <p:nvPr/>
            </p:nvSpPr>
            <p:spPr>
              <a:xfrm>
                <a:off x="2953285" y="3134009"/>
                <a:ext cx="586386" cy="453304"/>
              </a:xfrm>
              <a:custGeom>
                <a:rect b="b" l="l" r="r" t="t"/>
                <a:pathLst>
                  <a:path extrusionOk="0" h="460839" w="576049">
                    <a:moveTo>
                      <a:pt x="0" y="46084"/>
                    </a:moveTo>
                    <a:cubicBezTo>
                      <a:pt x="0" y="20633"/>
                      <a:pt x="20633" y="0"/>
                      <a:pt x="46084" y="0"/>
                    </a:cubicBezTo>
                    <a:lnTo>
                      <a:pt x="529965" y="0"/>
                    </a:lnTo>
                    <a:cubicBezTo>
                      <a:pt x="555416" y="0"/>
                      <a:pt x="576049" y="20633"/>
                      <a:pt x="576049" y="46084"/>
                    </a:cubicBezTo>
                    <a:lnTo>
                      <a:pt x="576049" y="414755"/>
                    </a:lnTo>
                    <a:cubicBezTo>
                      <a:pt x="576049" y="440206"/>
                      <a:pt x="555416" y="460839"/>
                      <a:pt x="529965" y="460839"/>
                    </a:cubicBezTo>
                    <a:lnTo>
                      <a:pt x="46084" y="460839"/>
                    </a:lnTo>
                    <a:cubicBezTo>
                      <a:pt x="20633" y="460839"/>
                      <a:pt x="0" y="440206"/>
                      <a:pt x="0" y="414755"/>
                    </a:cubicBezTo>
                    <a:lnTo>
                      <a:pt x="0" y="46084"/>
                    </a:lnTo>
                    <a:close/>
                  </a:path>
                </a:pathLst>
              </a:custGeom>
              <a:gradFill>
                <a:gsLst>
                  <a:gs pos="0">
                    <a:srgbClr val="0088BC"/>
                  </a:gs>
                  <a:gs pos="80000">
                    <a:srgbClr val="00B3F8"/>
                  </a:gs>
                  <a:gs pos="100000">
                    <a:srgbClr val="00B7FE"/>
                  </a:gs>
                </a:gsLst>
                <a:lin ang="16200000" scaled="0"/>
              </a:gradFill>
              <a:ln cap="flat" cmpd="sng" w="12700">
                <a:solidFill>
                  <a:srgbClr val="A5A5A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8300" lIns="38300" spcFirstLastPara="1" rIns="38300" wrap="square" tIns="38300">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Investment Banking</a:t>
                </a:r>
                <a:endParaRPr b="0" i="0" sz="667" u="none" cap="none" strike="noStrike">
                  <a:solidFill>
                    <a:srgbClr val="FFFFFF"/>
                  </a:solidFill>
                  <a:latin typeface="Libre Franklin"/>
                  <a:ea typeface="Libre Franklin"/>
                  <a:cs typeface="Libre Franklin"/>
                  <a:sym typeface="Libre Franklin"/>
                </a:endParaRPr>
              </a:p>
            </p:txBody>
          </p:sp>
        </p:grpSp>
        <p:sp>
          <p:nvSpPr>
            <p:cNvPr id="690" name="Google Shape;690;p84"/>
            <p:cNvSpPr/>
            <p:nvPr/>
          </p:nvSpPr>
          <p:spPr>
            <a:xfrm>
              <a:off x="6471489" y="3370019"/>
              <a:ext cx="1511647" cy="619288"/>
            </a:xfrm>
            <a:custGeom>
              <a:rect b="b" l="l" r="r" t="t"/>
              <a:pathLst>
                <a:path extrusionOk="0" h="464466" w="1161165">
                  <a:moveTo>
                    <a:pt x="0" y="0"/>
                  </a:moveTo>
                  <a:lnTo>
                    <a:pt x="928932" y="0"/>
                  </a:lnTo>
                  <a:lnTo>
                    <a:pt x="1161165" y="232233"/>
                  </a:lnTo>
                  <a:lnTo>
                    <a:pt x="928932" y="464466"/>
                  </a:lnTo>
                  <a:lnTo>
                    <a:pt x="0" y="464466"/>
                  </a:lnTo>
                  <a:lnTo>
                    <a:pt x="232233" y="232233"/>
                  </a:lnTo>
                  <a:lnTo>
                    <a:pt x="0" y="0"/>
                  </a:lnTo>
                  <a:close/>
                </a:path>
              </a:pathLst>
            </a:custGeom>
            <a:solidFill>
              <a:srgbClr val="94989E"/>
            </a:solidFill>
            <a:ln cap="flat" cmpd="sng" w="25400">
              <a:solidFill>
                <a:srgbClr val="FFFFFF"/>
              </a:solidFill>
              <a:prstDash val="solid"/>
              <a:round/>
              <a:headEnd len="sm" w="sm" type="none"/>
              <a:tailEnd len="sm" w="sm" type="none"/>
            </a:ln>
          </p:spPr>
          <p:txBody>
            <a:bodyPr anchorCtr="0" anchor="ctr" bIns="16000" lIns="357650" spcFirstLastPara="1" rIns="325625" wrap="square" tIns="16000">
              <a:noAutofit/>
            </a:bodyPr>
            <a:lstStyle/>
            <a:p>
              <a:pPr indent="0" lvl="0" marL="0" marR="0" rtl="0" algn="ctr">
                <a:lnSpc>
                  <a:spcPct val="90000"/>
                </a:lnSpc>
                <a:spcBef>
                  <a:spcPts val="0"/>
                </a:spcBef>
                <a:spcAft>
                  <a:spcPts val="0"/>
                </a:spcAft>
                <a:buClr>
                  <a:srgbClr val="FFFFFF"/>
                </a:buClr>
                <a:buSzPts val="900"/>
                <a:buFont typeface="Arial"/>
                <a:buNone/>
              </a:pPr>
              <a:r>
                <a:rPr b="0" i="0" lang="en-US" sz="900" u="none" cap="none" strike="noStrike">
                  <a:solidFill>
                    <a:srgbClr val="FFFFFF"/>
                  </a:solidFill>
                  <a:latin typeface="Libre Franklin"/>
                  <a:ea typeface="Libre Franklin"/>
                  <a:cs typeface="Libre Franklin"/>
                  <a:sym typeface="Libre Franklin"/>
                </a:rPr>
                <a:t>Presentation Meeting </a:t>
              </a:r>
              <a:endParaRPr/>
            </a:p>
          </p:txBody>
        </p:sp>
        <p:grpSp>
          <p:nvGrpSpPr>
            <p:cNvPr id="691" name="Google Shape;691;p84"/>
            <p:cNvGrpSpPr/>
            <p:nvPr/>
          </p:nvGrpSpPr>
          <p:grpSpPr>
            <a:xfrm>
              <a:off x="5719354" y="2629087"/>
              <a:ext cx="921028" cy="1044602"/>
              <a:chOff x="3845690" y="1978769"/>
              <a:chExt cx="690771" cy="783452"/>
            </a:xfrm>
          </p:grpSpPr>
          <p:sp>
            <p:nvSpPr>
              <p:cNvPr id="692" name="Google Shape;692;p84"/>
              <p:cNvSpPr/>
              <p:nvPr/>
            </p:nvSpPr>
            <p:spPr>
              <a:xfrm>
                <a:off x="3845690" y="1978769"/>
                <a:ext cx="690771" cy="540913"/>
              </a:xfrm>
              <a:custGeom>
                <a:rect b="b" l="l" r="r" t="t"/>
                <a:pathLst>
                  <a:path extrusionOk="0" h="556626" w="556626">
                    <a:moveTo>
                      <a:pt x="0" y="278313"/>
                    </a:moveTo>
                    <a:cubicBezTo>
                      <a:pt x="0" y="124605"/>
                      <a:pt x="124605" y="0"/>
                      <a:pt x="278313" y="0"/>
                    </a:cubicBezTo>
                    <a:cubicBezTo>
                      <a:pt x="432021" y="0"/>
                      <a:pt x="556626" y="124605"/>
                      <a:pt x="556626" y="278313"/>
                    </a:cubicBezTo>
                    <a:cubicBezTo>
                      <a:pt x="556626" y="432021"/>
                      <a:pt x="432021" y="556626"/>
                      <a:pt x="278313" y="556626"/>
                    </a:cubicBezTo>
                    <a:cubicBezTo>
                      <a:pt x="124605" y="556626"/>
                      <a:pt x="0" y="432021"/>
                      <a:pt x="0" y="278313"/>
                    </a:cubicBezTo>
                    <a:close/>
                  </a:path>
                </a:pathLst>
              </a:custGeom>
              <a:solidFill>
                <a:srgbClr val="00A9E0"/>
              </a:solidFill>
              <a:ln cap="flat" cmpd="sng" w="25400">
                <a:solidFill>
                  <a:srgbClr val="A5A5A5"/>
                </a:solidFill>
                <a:prstDash val="solid"/>
                <a:round/>
                <a:headEnd len="sm" w="sm" type="none"/>
                <a:tailEnd len="sm" w="sm" type="none"/>
              </a:ln>
            </p:spPr>
            <p:txBody>
              <a:bodyPr anchorCtr="0" anchor="ctr" bIns="113750" lIns="113750" spcFirstLastPara="1" rIns="113750" wrap="square" tIns="11375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External Partners</a:t>
                </a:r>
                <a:endParaRPr/>
              </a:p>
            </p:txBody>
          </p:sp>
          <p:sp>
            <p:nvSpPr>
              <p:cNvPr id="693" name="Google Shape;693;p84"/>
              <p:cNvSpPr/>
              <p:nvPr/>
            </p:nvSpPr>
            <p:spPr>
              <a:xfrm rot="-5400000">
                <a:off x="4077410" y="2519448"/>
                <a:ext cx="238658" cy="246888"/>
              </a:xfrm>
              <a:prstGeom prst="rightArrow">
                <a:avLst>
                  <a:gd fmla="val 50000" name="adj1"/>
                  <a:gd fmla="val 50000" name="adj2"/>
                </a:avLst>
              </a:prstGeom>
              <a:solidFill>
                <a:srgbClr val="53565A"/>
              </a:solidFill>
              <a:ln cap="flat" cmpd="sng" w="9525">
                <a:solidFill>
                  <a:srgbClr val="101820"/>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grpSp>
        <p:grpSp>
          <p:nvGrpSpPr>
            <p:cNvPr id="694" name="Google Shape;694;p84"/>
            <p:cNvGrpSpPr/>
            <p:nvPr/>
          </p:nvGrpSpPr>
          <p:grpSpPr>
            <a:xfrm>
              <a:off x="5672480" y="3352803"/>
              <a:ext cx="952622" cy="1510669"/>
              <a:chOff x="2865849" y="2493821"/>
              <a:chExt cx="714467" cy="1133001"/>
            </a:xfrm>
          </p:grpSpPr>
          <p:sp>
            <p:nvSpPr>
              <p:cNvPr id="695" name="Google Shape;695;p84"/>
              <p:cNvSpPr/>
              <p:nvPr/>
            </p:nvSpPr>
            <p:spPr>
              <a:xfrm>
                <a:off x="2865849" y="3005369"/>
                <a:ext cx="714467" cy="621453"/>
              </a:xfrm>
              <a:custGeom>
                <a:rect b="b" l="l" r="r" t="t"/>
                <a:pathLst>
                  <a:path extrusionOk="0" h="606367" w="606367">
                    <a:moveTo>
                      <a:pt x="0" y="303184"/>
                    </a:moveTo>
                    <a:cubicBezTo>
                      <a:pt x="0" y="135740"/>
                      <a:pt x="135740" y="0"/>
                      <a:pt x="303184" y="0"/>
                    </a:cubicBezTo>
                    <a:cubicBezTo>
                      <a:pt x="470628" y="0"/>
                      <a:pt x="606368" y="135740"/>
                      <a:pt x="606368" y="303184"/>
                    </a:cubicBezTo>
                    <a:cubicBezTo>
                      <a:pt x="606368" y="470628"/>
                      <a:pt x="470628" y="606368"/>
                      <a:pt x="303184" y="606368"/>
                    </a:cubicBezTo>
                    <a:cubicBezTo>
                      <a:pt x="135740" y="606368"/>
                      <a:pt x="0" y="470628"/>
                      <a:pt x="0" y="303184"/>
                    </a:cubicBezTo>
                    <a:close/>
                  </a:path>
                </a:pathLst>
              </a:custGeom>
              <a:gradFill>
                <a:gsLst>
                  <a:gs pos="0">
                    <a:srgbClr val="0088BC"/>
                  </a:gs>
                  <a:gs pos="80000">
                    <a:srgbClr val="00B3F8"/>
                  </a:gs>
                  <a:gs pos="100000">
                    <a:srgbClr val="00B7FE"/>
                  </a:gs>
                </a:gsLst>
                <a:lin ang="16200000" scaled="0"/>
              </a:gradFill>
              <a:ln cap="flat" cmpd="sng" w="9525">
                <a:solidFill>
                  <a:srgbClr val="A5A5A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126000" lIns="126000" spcFirstLastPara="1" rIns="126000" wrap="square" tIns="1260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Internal Partners</a:t>
                </a:r>
                <a:endParaRPr b="0" i="0" sz="1200" u="none" cap="none" strike="noStrike">
                  <a:solidFill>
                    <a:srgbClr val="FFFFFF"/>
                  </a:solidFill>
                  <a:latin typeface="Libre Franklin"/>
                  <a:ea typeface="Libre Franklin"/>
                  <a:cs typeface="Libre Franklin"/>
                  <a:sym typeface="Libre Franklin"/>
                </a:endParaRPr>
              </a:p>
            </p:txBody>
          </p:sp>
          <p:sp>
            <p:nvSpPr>
              <p:cNvPr id="696" name="Google Shape;696;p84"/>
              <p:cNvSpPr/>
              <p:nvPr/>
            </p:nvSpPr>
            <p:spPr>
              <a:xfrm>
                <a:off x="3131769" y="2493821"/>
                <a:ext cx="247741" cy="494901"/>
              </a:xfrm>
              <a:prstGeom prst="upDownArrow">
                <a:avLst>
                  <a:gd fmla="val 50000" name="adj1"/>
                  <a:gd fmla="val 50000" name="adj2"/>
                </a:avLst>
              </a:prstGeom>
              <a:solidFill>
                <a:srgbClr val="53565A"/>
              </a:solidFill>
              <a:ln cap="flat" cmpd="sng" w="9525">
                <a:solidFill>
                  <a:srgbClr val="101820"/>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grpSp>
        <p:sp>
          <p:nvSpPr>
            <p:cNvPr id="697" name="Google Shape;697;p84"/>
            <p:cNvSpPr/>
            <p:nvPr/>
          </p:nvSpPr>
          <p:spPr>
            <a:xfrm rot="5400000">
              <a:off x="6027040" y="3352800"/>
              <a:ext cx="656379" cy="658368"/>
            </a:xfrm>
            <a:prstGeom prst="leftRightUpArrow">
              <a:avLst>
                <a:gd fmla="val 25000" name="adj1"/>
                <a:gd fmla="val 25000" name="adj2"/>
                <a:gd fmla="val 25000" name="adj3"/>
              </a:avLst>
            </a:prstGeom>
            <a:solidFill>
              <a:srgbClr val="53565A"/>
            </a:solidFill>
            <a:ln cap="flat" cmpd="sng" w="25400">
              <a:solidFill>
                <a:srgbClr val="1018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grpSp>
          <p:nvGrpSpPr>
            <p:cNvPr id="698" name="Google Shape;698;p84"/>
            <p:cNvGrpSpPr/>
            <p:nvPr/>
          </p:nvGrpSpPr>
          <p:grpSpPr>
            <a:xfrm>
              <a:off x="5691719" y="4926567"/>
              <a:ext cx="822164" cy="1175188"/>
              <a:chOff x="3271706" y="2772200"/>
              <a:chExt cx="460496" cy="814067"/>
            </a:xfrm>
          </p:grpSpPr>
          <p:sp>
            <p:nvSpPr>
              <p:cNvPr id="699" name="Google Shape;699;p84"/>
              <p:cNvSpPr/>
              <p:nvPr/>
            </p:nvSpPr>
            <p:spPr>
              <a:xfrm rot="-5400000">
                <a:off x="3356789" y="2819296"/>
                <a:ext cx="331161" cy="236968"/>
              </a:xfrm>
              <a:prstGeom prst="leftArrow">
                <a:avLst>
                  <a:gd fmla="val 60000" name="adj1"/>
                  <a:gd fmla="val 50000" name="adj2"/>
                </a:avLst>
              </a:prstGeom>
              <a:solidFill>
                <a:srgbClr val="53565A"/>
              </a:solidFill>
              <a:ln cap="flat" cmpd="sng" w="9525">
                <a:solidFill>
                  <a:srgbClr val="101820"/>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sp>
            <p:nvSpPr>
              <p:cNvPr id="700" name="Google Shape;700;p84"/>
              <p:cNvSpPr/>
              <p:nvPr/>
            </p:nvSpPr>
            <p:spPr>
              <a:xfrm>
                <a:off x="3271706" y="3172316"/>
                <a:ext cx="460496" cy="413951"/>
              </a:xfrm>
              <a:custGeom>
                <a:rect b="b" l="l" r="r" t="t"/>
                <a:pathLst>
                  <a:path extrusionOk="0" h="460839" w="576049">
                    <a:moveTo>
                      <a:pt x="0" y="46084"/>
                    </a:moveTo>
                    <a:cubicBezTo>
                      <a:pt x="0" y="20633"/>
                      <a:pt x="20633" y="0"/>
                      <a:pt x="46084" y="0"/>
                    </a:cubicBezTo>
                    <a:lnTo>
                      <a:pt x="529965" y="0"/>
                    </a:lnTo>
                    <a:cubicBezTo>
                      <a:pt x="555416" y="0"/>
                      <a:pt x="576049" y="20633"/>
                      <a:pt x="576049" y="46084"/>
                    </a:cubicBezTo>
                    <a:lnTo>
                      <a:pt x="576049" y="414755"/>
                    </a:lnTo>
                    <a:cubicBezTo>
                      <a:pt x="576049" y="440206"/>
                      <a:pt x="555416" y="460839"/>
                      <a:pt x="529965" y="460839"/>
                    </a:cubicBezTo>
                    <a:lnTo>
                      <a:pt x="46084" y="460839"/>
                    </a:lnTo>
                    <a:cubicBezTo>
                      <a:pt x="20633" y="460839"/>
                      <a:pt x="0" y="440206"/>
                      <a:pt x="0" y="414755"/>
                    </a:cubicBezTo>
                    <a:lnTo>
                      <a:pt x="0" y="46084"/>
                    </a:lnTo>
                    <a:close/>
                  </a:path>
                </a:pathLst>
              </a:custGeom>
              <a:gradFill>
                <a:gsLst>
                  <a:gs pos="0">
                    <a:srgbClr val="0088BC"/>
                  </a:gs>
                  <a:gs pos="80000">
                    <a:srgbClr val="00B3F8"/>
                  </a:gs>
                  <a:gs pos="100000">
                    <a:srgbClr val="00B7FE"/>
                  </a:gs>
                </a:gsLst>
                <a:lin ang="16200000" scaled="0"/>
              </a:gradFill>
              <a:ln cap="flat" cmpd="sng" w="12700">
                <a:solidFill>
                  <a:srgbClr val="A5A5A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8300" lIns="38300" spcFirstLastPara="1" rIns="38300" wrap="square" tIns="38300">
                <a:noAutofit/>
              </a:bodyPr>
              <a:lstStyle/>
              <a:p>
                <a:pPr indent="0" lvl="0" marL="0" marR="0" rtl="0" algn="ctr">
                  <a:lnSpc>
                    <a:spcPct val="90000"/>
                  </a:lnSpc>
                  <a:spcBef>
                    <a:spcPts val="0"/>
                  </a:spcBef>
                  <a:spcAft>
                    <a:spcPts val="0"/>
                  </a:spcAft>
                  <a:buClr>
                    <a:srgbClr val="FFFFFF"/>
                  </a:buClr>
                  <a:buSzPts val="800"/>
                  <a:buFont typeface="Arial"/>
                  <a:buNone/>
                </a:pPr>
                <a:r>
                  <a:rPr b="0" i="0" lang="en-US" sz="800" u="none" cap="none" strike="noStrike">
                    <a:solidFill>
                      <a:srgbClr val="FFFFFF"/>
                    </a:solidFill>
                    <a:latin typeface="Libre Franklin"/>
                    <a:ea typeface="Libre Franklin"/>
                    <a:cs typeface="Libre Franklin"/>
                    <a:sym typeface="Libre Franklin"/>
                  </a:rPr>
                  <a:t>Insurance</a:t>
                </a:r>
                <a:endParaRPr b="0" i="0" sz="800" u="none" cap="none" strike="noStrike">
                  <a:solidFill>
                    <a:srgbClr val="FFFFFF"/>
                  </a:solidFill>
                  <a:latin typeface="Libre Franklin"/>
                  <a:ea typeface="Libre Franklin"/>
                  <a:cs typeface="Libre Franklin"/>
                  <a:sym typeface="Libre Franklin"/>
                </a:endParaRPr>
              </a:p>
            </p:txBody>
          </p:sp>
        </p:grpSp>
        <p:sp>
          <p:nvSpPr>
            <p:cNvPr id="701" name="Google Shape;701;p84"/>
            <p:cNvSpPr/>
            <p:nvPr/>
          </p:nvSpPr>
          <p:spPr>
            <a:xfrm>
              <a:off x="728761" y="3363217"/>
              <a:ext cx="1548220" cy="619288"/>
            </a:xfrm>
            <a:custGeom>
              <a:rect b="b" l="l" r="r" t="t"/>
              <a:pathLst>
                <a:path extrusionOk="0" h="464466" w="1161165">
                  <a:moveTo>
                    <a:pt x="0" y="0"/>
                  </a:moveTo>
                  <a:lnTo>
                    <a:pt x="928932" y="0"/>
                  </a:lnTo>
                  <a:lnTo>
                    <a:pt x="1161165" y="232233"/>
                  </a:lnTo>
                  <a:lnTo>
                    <a:pt x="928932" y="464466"/>
                  </a:lnTo>
                  <a:lnTo>
                    <a:pt x="0" y="464466"/>
                  </a:lnTo>
                  <a:lnTo>
                    <a:pt x="232233" y="232233"/>
                  </a:lnTo>
                  <a:lnTo>
                    <a:pt x="0" y="0"/>
                  </a:lnTo>
                  <a:close/>
                </a:path>
              </a:pathLst>
            </a:custGeom>
            <a:solidFill>
              <a:srgbClr val="3E4043"/>
            </a:solidFill>
            <a:ln cap="flat" cmpd="sng" w="12700">
              <a:solidFill>
                <a:srgbClr val="FFFFFF"/>
              </a:solidFill>
              <a:prstDash val="solid"/>
              <a:round/>
              <a:headEnd len="sm" w="sm" type="none"/>
              <a:tailEnd len="sm" w="sm" type="none"/>
            </a:ln>
          </p:spPr>
          <p:txBody>
            <a:bodyPr anchorCtr="0" anchor="ctr" bIns="16000" lIns="357650" spcFirstLastPara="1" rIns="325625" wrap="square" tIns="160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Referral </a:t>
              </a:r>
              <a:endParaRPr b="0" i="0" sz="1200" u="none" cap="none" strike="noStrike">
                <a:solidFill>
                  <a:srgbClr val="FFFFFF"/>
                </a:solidFill>
                <a:latin typeface="Libre Franklin"/>
                <a:ea typeface="Libre Franklin"/>
                <a:cs typeface="Libre Franklin"/>
                <a:sym typeface="Libre Franklin"/>
              </a:endParaRPr>
            </a:p>
          </p:txBody>
        </p:sp>
        <p:pic>
          <p:nvPicPr>
            <p:cNvPr id="702" name="Google Shape;702;p84"/>
            <p:cNvPicPr preferRelativeResize="0"/>
            <p:nvPr/>
          </p:nvPicPr>
          <p:blipFill rotWithShape="1">
            <a:blip r:embed="rId5">
              <a:alphaModFix/>
            </a:blip>
            <a:srcRect b="0" l="0" r="0" t="0"/>
            <a:stretch/>
          </p:blipFill>
          <p:spPr>
            <a:xfrm>
              <a:off x="9136000" y="3267456"/>
              <a:ext cx="1441227" cy="902208"/>
            </a:xfrm>
            <a:prstGeom prst="rect">
              <a:avLst/>
            </a:prstGeom>
            <a:noFill/>
            <a:ln>
              <a:noFill/>
            </a:ln>
          </p:spPr>
        </p:pic>
        <p:sp>
          <p:nvSpPr>
            <p:cNvPr id="703" name="Google Shape;703;p84"/>
            <p:cNvSpPr txBox="1"/>
            <p:nvPr/>
          </p:nvSpPr>
          <p:spPr>
            <a:xfrm rot="-1765506">
              <a:off x="8049143" y="3484035"/>
              <a:ext cx="653440" cy="31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467"/>
                <a:buFont typeface="Arial"/>
                <a:buNone/>
              </a:pPr>
              <a:r>
                <a:rPr b="1" i="0" lang="en-US" sz="1467" u="none" cap="none" strike="noStrike">
                  <a:solidFill>
                    <a:srgbClr val="FF0000"/>
                  </a:solidFill>
                  <a:latin typeface="Libre Franklin"/>
                  <a:ea typeface="Libre Franklin"/>
                  <a:cs typeface="Libre Franklin"/>
                  <a:sym typeface="Libre Franklin"/>
                </a:rPr>
                <a:t>Draft</a:t>
              </a:r>
              <a:endParaRPr/>
            </a:p>
          </p:txBody>
        </p:sp>
        <p:grpSp>
          <p:nvGrpSpPr>
            <p:cNvPr id="704" name="Google Shape;704;p84"/>
            <p:cNvGrpSpPr/>
            <p:nvPr/>
          </p:nvGrpSpPr>
          <p:grpSpPr>
            <a:xfrm>
              <a:off x="7705345" y="3364992"/>
              <a:ext cx="1548220" cy="619288"/>
              <a:chOff x="3408" y="906673"/>
              <a:chExt cx="1161165" cy="464466"/>
            </a:xfrm>
          </p:grpSpPr>
          <p:sp>
            <p:nvSpPr>
              <p:cNvPr id="705" name="Google Shape;705;p84"/>
              <p:cNvSpPr/>
              <p:nvPr/>
            </p:nvSpPr>
            <p:spPr>
              <a:xfrm>
                <a:off x="3408" y="906673"/>
                <a:ext cx="1161165" cy="464466"/>
              </a:xfrm>
              <a:prstGeom prst="chevron">
                <a:avLst>
                  <a:gd fmla="val 50000" name="adj"/>
                </a:avLst>
              </a:prstGeom>
              <a:solidFill>
                <a:srgbClr val="292B2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sp>
            <p:nvSpPr>
              <p:cNvPr id="706" name="Google Shape;706;p84"/>
              <p:cNvSpPr txBox="1"/>
              <p:nvPr/>
            </p:nvSpPr>
            <p:spPr>
              <a:xfrm>
                <a:off x="235642" y="939916"/>
                <a:ext cx="652201" cy="431223"/>
              </a:xfrm>
              <a:prstGeom prst="rect">
                <a:avLst/>
              </a:prstGeom>
              <a:solidFill>
                <a:srgbClr val="292B2C"/>
              </a:solid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Annual Review</a:t>
                </a:r>
                <a:endParaRPr b="0" i="0" sz="1200" u="none" cap="none" strike="noStrike">
                  <a:solidFill>
                    <a:srgbClr val="FFFFFF"/>
                  </a:solidFill>
                  <a:latin typeface="Libre Franklin"/>
                  <a:ea typeface="Libre Franklin"/>
                  <a:cs typeface="Libre Franklin"/>
                  <a:sym typeface="Libre Franklin"/>
                </a:endParaRPr>
              </a:p>
            </p:txBody>
          </p:sp>
        </p:grpSp>
        <p:pic>
          <p:nvPicPr>
            <p:cNvPr id="707" name="Google Shape;707;p84"/>
            <p:cNvPicPr preferRelativeResize="0"/>
            <p:nvPr/>
          </p:nvPicPr>
          <p:blipFill rotWithShape="1">
            <a:blip r:embed="rId6">
              <a:alphaModFix/>
            </a:blip>
            <a:srcRect b="0" l="0" r="0" t="0"/>
            <a:stretch/>
          </p:blipFill>
          <p:spPr>
            <a:xfrm>
              <a:off x="9136000" y="3267456"/>
              <a:ext cx="1441227" cy="902208"/>
            </a:xfrm>
            <a:prstGeom prst="rect">
              <a:avLst/>
            </a:prstGeom>
            <a:noFill/>
            <a:ln>
              <a:noFill/>
            </a:ln>
          </p:spPr>
        </p:pic>
        <p:pic>
          <p:nvPicPr>
            <p:cNvPr id="708" name="Google Shape;708;p84"/>
            <p:cNvPicPr preferRelativeResize="0"/>
            <p:nvPr/>
          </p:nvPicPr>
          <p:blipFill rotWithShape="1">
            <a:blip r:embed="rId7">
              <a:alphaModFix/>
            </a:blip>
            <a:srcRect b="0" l="0" r="0" t="0"/>
            <a:stretch/>
          </p:blipFill>
          <p:spPr>
            <a:xfrm>
              <a:off x="9136000" y="3267456"/>
              <a:ext cx="1441227" cy="902208"/>
            </a:xfrm>
            <a:prstGeom prst="rect">
              <a:avLst/>
            </a:prstGeom>
            <a:noFill/>
            <a:ln>
              <a:noFill/>
            </a:ln>
          </p:spPr>
        </p:pic>
        <p:pic>
          <p:nvPicPr>
            <p:cNvPr id="709" name="Google Shape;709;p84"/>
            <p:cNvPicPr preferRelativeResize="0"/>
            <p:nvPr/>
          </p:nvPicPr>
          <p:blipFill rotWithShape="1">
            <a:blip r:embed="rId8">
              <a:alphaModFix/>
            </a:blip>
            <a:srcRect b="0" l="0" r="0" t="0"/>
            <a:stretch/>
          </p:blipFill>
          <p:spPr>
            <a:xfrm>
              <a:off x="9136001" y="3267456"/>
              <a:ext cx="1436887" cy="899491"/>
            </a:xfrm>
            <a:prstGeom prst="rect">
              <a:avLst/>
            </a:prstGeom>
            <a:noFill/>
            <a:ln>
              <a:noFill/>
            </a:ln>
          </p:spPr>
        </p:pic>
        <p:sp>
          <p:nvSpPr>
            <p:cNvPr id="710" name="Google Shape;710;p84"/>
            <p:cNvSpPr/>
            <p:nvPr/>
          </p:nvSpPr>
          <p:spPr>
            <a:xfrm>
              <a:off x="2000971" y="4059916"/>
              <a:ext cx="1238576" cy="216000"/>
            </a:xfrm>
            <a:custGeom>
              <a:rect b="b" l="l" r="r" t="t"/>
              <a:pathLst>
                <a:path extrusionOk="0" h="162000" w="928932">
                  <a:moveTo>
                    <a:pt x="0" y="0"/>
                  </a:moveTo>
                  <a:lnTo>
                    <a:pt x="928932" y="0"/>
                  </a:lnTo>
                  <a:lnTo>
                    <a:pt x="928932" y="162000"/>
                  </a:lnTo>
                  <a:lnTo>
                    <a:pt x="0" y="162000"/>
                  </a:lnTo>
                  <a:lnTo>
                    <a:pt x="0" y="0"/>
                  </a:lnTo>
                  <a:close/>
                </a:path>
              </a:pathLst>
            </a:custGeom>
            <a:noFill/>
            <a:ln>
              <a:noFill/>
            </a:ln>
          </p:spPr>
          <p:txBody>
            <a:bodyPr anchorCtr="0" anchor="t" bIns="0" lIns="0" spcFirstLastPara="1" rIns="0" wrap="square" tIns="0">
              <a:noAutofit/>
            </a:bodyPr>
            <a:lstStyle/>
            <a:p>
              <a:pPr indent="0" lvl="1" marL="76198" marR="0" rtl="0" algn="l">
                <a:lnSpc>
                  <a:spcPct val="90000"/>
                </a:lnSpc>
                <a:spcBef>
                  <a:spcPts val="0"/>
                </a:spcBef>
                <a:spcAft>
                  <a:spcPts val="0"/>
                </a:spcAft>
                <a:buClr>
                  <a:srgbClr val="003366"/>
                </a:buClr>
                <a:buSzPts val="1200"/>
                <a:buFont typeface="Noto Sans Symbols"/>
                <a:buNone/>
              </a:pPr>
              <a:r>
                <a:t/>
              </a:r>
              <a:endParaRPr b="0" i="0" sz="1200" u="none" cap="none" strike="noStrike">
                <a:solidFill>
                  <a:srgbClr val="3F3F3F"/>
                </a:solidFill>
                <a:latin typeface="Libre Franklin"/>
                <a:ea typeface="Libre Franklin"/>
                <a:cs typeface="Libre Franklin"/>
                <a:sym typeface="Libre Franklin"/>
              </a:endParaRPr>
            </a:p>
          </p:txBody>
        </p:sp>
        <p:sp>
          <p:nvSpPr>
            <p:cNvPr id="711" name="Google Shape;711;p84"/>
            <p:cNvSpPr/>
            <p:nvPr/>
          </p:nvSpPr>
          <p:spPr>
            <a:xfrm>
              <a:off x="3261192" y="4059916"/>
              <a:ext cx="1238576" cy="216000"/>
            </a:xfrm>
            <a:custGeom>
              <a:rect b="b" l="l" r="r" t="t"/>
              <a:pathLst>
                <a:path extrusionOk="0" h="162000" w="928932">
                  <a:moveTo>
                    <a:pt x="0" y="0"/>
                  </a:moveTo>
                  <a:lnTo>
                    <a:pt x="928932" y="0"/>
                  </a:lnTo>
                  <a:lnTo>
                    <a:pt x="928932" y="162000"/>
                  </a:lnTo>
                  <a:lnTo>
                    <a:pt x="0" y="162000"/>
                  </a:lnTo>
                  <a:lnTo>
                    <a:pt x="0" y="0"/>
                  </a:lnTo>
                  <a:close/>
                </a:path>
              </a:pathLst>
            </a:custGeom>
            <a:noFill/>
            <a:ln>
              <a:noFill/>
            </a:ln>
          </p:spPr>
          <p:txBody>
            <a:bodyPr anchorCtr="0" anchor="t" bIns="0" lIns="0" spcFirstLastPara="1" rIns="0" wrap="square" tIns="0">
              <a:noAutofit/>
            </a:bodyPr>
            <a:lstStyle/>
            <a:p>
              <a:pPr indent="0" lvl="1" marL="76198" marR="0" rtl="0" algn="l">
                <a:lnSpc>
                  <a:spcPct val="90000"/>
                </a:lnSpc>
                <a:spcBef>
                  <a:spcPts val="0"/>
                </a:spcBef>
                <a:spcAft>
                  <a:spcPts val="0"/>
                </a:spcAft>
                <a:buClr>
                  <a:srgbClr val="003366"/>
                </a:buClr>
                <a:buSzPts val="1200"/>
                <a:buFont typeface="Noto Sans Symbols"/>
                <a:buNone/>
              </a:pPr>
              <a:r>
                <a:t/>
              </a:r>
              <a:endParaRPr b="0" i="0" sz="1200" u="none" cap="none" strike="noStrike">
                <a:solidFill>
                  <a:srgbClr val="3F3F3F"/>
                </a:solidFill>
                <a:latin typeface="Libre Franklin"/>
                <a:ea typeface="Libre Franklin"/>
                <a:cs typeface="Libre Franklin"/>
                <a:sym typeface="Libre Franklin"/>
              </a:endParaRPr>
            </a:p>
          </p:txBody>
        </p:sp>
        <p:sp>
          <p:nvSpPr>
            <p:cNvPr id="712" name="Google Shape;712;p84"/>
            <p:cNvSpPr/>
            <p:nvPr/>
          </p:nvSpPr>
          <p:spPr>
            <a:xfrm>
              <a:off x="571756" y="3363217"/>
              <a:ext cx="1729337" cy="619288"/>
            </a:xfrm>
            <a:custGeom>
              <a:rect b="b" l="l" r="r" t="t"/>
              <a:pathLst>
                <a:path extrusionOk="0" h="464466" w="1161165">
                  <a:moveTo>
                    <a:pt x="0" y="0"/>
                  </a:moveTo>
                  <a:lnTo>
                    <a:pt x="928932" y="0"/>
                  </a:lnTo>
                  <a:lnTo>
                    <a:pt x="1161165" y="232233"/>
                  </a:lnTo>
                  <a:lnTo>
                    <a:pt x="928932" y="464466"/>
                  </a:lnTo>
                  <a:lnTo>
                    <a:pt x="0" y="464466"/>
                  </a:lnTo>
                  <a:lnTo>
                    <a:pt x="232233" y="232233"/>
                  </a:lnTo>
                  <a:lnTo>
                    <a:pt x="0" y="0"/>
                  </a:lnTo>
                  <a:close/>
                </a:path>
              </a:pathLst>
            </a:custGeom>
            <a:solidFill>
              <a:srgbClr val="3E4043"/>
            </a:solidFill>
            <a:ln cap="flat" cmpd="sng" w="12700">
              <a:solidFill>
                <a:srgbClr val="FFFFFF"/>
              </a:solidFill>
              <a:prstDash val="solid"/>
              <a:round/>
              <a:headEnd len="sm" w="sm" type="none"/>
              <a:tailEnd len="sm" w="sm" type="none"/>
            </a:ln>
          </p:spPr>
          <p:txBody>
            <a:bodyPr anchorCtr="0" anchor="ctr" bIns="16000" lIns="357650" spcFirstLastPara="1" rIns="325625" wrap="square" tIns="16000">
              <a:noAutofit/>
            </a:bodyPr>
            <a:lstStyle/>
            <a:p>
              <a:pPr indent="0" lvl="0" marL="0" marR="0" rtl="0" algn="ctr">
                <a:lnSpc>
                  <a:spcPct val="90000"/>
                </a:lnSpc>
                <a:spcBef>
                  <a:spcPts val="0"/>
                </a:spcBef>
                <a:spcAft>
                  <a:spcPts val="0"/>
                </a:spcAft>
                <a:buClr>
                  <a:srgbClr val="FFFFFF"/>
                </a:buClr>
                <a:buSzPts val="1100"/>
                <a:buFont typeface="Arial"/>
                <a:buNone/>
              </a:pPr>
              <a:r>
                <a:rPr b="0" i="0" lang="en-US" sz="1100" u="none" cap="none" strike="noStrike">
                  <a:solidFill>
                    <a:srgbClr val="FFFFFF"/>
                  </a:solidFill>
                  <a:latin typeface="Libre Franklin"/>
                  <a:ea typeface="Libre Franklin"/>
                  <a:cs typeface="Libre Franklin"/>
                  <a:sym typeface="Libre Franklin"/>
                </a:rPr>
                <a:t>Engagement</a:t>
              </a:r>
              <a:endParaRPr b="0" i="0" sz="1100" u="none" cap="none" strike="noStrike">
                <a:solidFill>
                  <a:srgbClr val="FFFFFF"/>
                </a:solidFill>
                <a:latin typeface="Libre Franklin"/>
                <a:ea typeface="Libre Franklin"/>
                <a:cs typeface="Libre Franklin"/>
                <a:sym typeface="Libre Franklin"/>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sp>
        <p:nvSpPr>
          <p:cNvPr id="717" name="Google Shape;717;p85"/>
          <p:cNvSpPr txBox="1"/>
          <p:nvPr>
            <p:ph idx="1" type="body"/>
          </p:nvPr>
        </p:nvSpPr>
        <p:spPr>
          <a:xfrm>
            <a:off x="226208" y="192482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Retirement </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 Planning</a:t>
            </a:r>
            <a:endParaRPr/>
          </a:p>
          <a:p>
            <a:pPr indent="0" lvl="0" marL="114300" rtl="0" algn="ctr">
              <a:lnSpc>
                <a:spcPct val="100000"/>
              </a:lnSpc>
              <a:spcBef>
                <a:spcPts val="0"/>
              </a:spcBef>
              <a:spcAft>
                <a:spcPts val="0"/>
              </a:spcAft>
              <a:buClr>
                <a:schemeClr val="accent1"/>
              </a:buClr>
              <a:buSzPts val="1800"/>
              <a:buNone/>
            </a:pPr>
            <a:r>
              <a:t/>
            </a:r>
            <a:endParaRPr b="1" sz="6000">
              <a:latin typeface="Arial"/>
              <a:ea typeface="Arial"/>
              <a:cs typeface="Arial"/>
              <a:sym typeface="Arial"/>
            </a:endParaRPr>
          </a:p>
        </p:txBody>
      </p:sp>
      <p:sp>
        <p:nvSpPr>
          <p:cNvPr id="718" name="Google Shape;718;p85"/>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3" name="Shape 723"/>
        <p:cNvGrpSpPr/>
        <p:nvPr/>
      </p:nvGrpSpPr>
      <p:grpSpPr>
        <a:xfrm>
          <a:off x="0" y="0"/>
          <a:ext cx="0" cy="0"/>
          <a:chOff x="0" y="0"/>
          <a:chExt cx="0" cy="0"/>
        </a:xfrm>
      </p:grpSpPr>
      <p:sp>
        <p:nvSpPr>
          <p:cNvPr id="724" name="Google Shape;724;p86"/>
          <p:cNvSpPr txBox="1"/>
          <p:nvPr>
            <p:ph type="title"/>
          </p:nvPr>
        </p:nvSpPr>
        <p:spPr>
          <a:xfrm>
            <a:off x="311700" y="795498"/>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What is YOUR Retirement Vision?</a:t>
            </a:r>
            <a:endParaRPr/>
          </a:p>
        </p:txBody>
      </p:sp>
      <p:sp>
        <p:nvSpPr>
          <p:cNvPr id="725" name="Google Shape;725;p86"/>
          <p:cNvSpPr txBox="1"/>
          <p:nvPr>
            <p:ph idx="1" type="body"/>
          </p:nvPr>
        </p:nvSpPr>
        <p:spPr>
          <a:xfrm>
            <a:off x="226208" y="1924823"/>
            <a:ext cx="8520600" cy="4555200"/>
          </a:xfrm>
          <a:prstGeom prst="rect">
            <a:avLst/>
          </a:prstGeom>
          <a:noFill/>
          <a:ln>
            <a:noFill/>
          </a:ln>
        </p:spPr>
        <p:txBody>
          <a:bodyPr anchorCtr="0" anchor="t" bIns="91425" lIns="91425" spcFirstLastPara="1" rIns="91425" wrap="square" tIns="91425">
            <a:noAutofit/>
          </a:bodyPr>
          <a:lstStyle/>
          <a:p>
            <a:pPr indent="0" lvl="0" marL="279400" rtl="0" algn="ctr">
              <a:lnSpc>
                <a:spcPct val="115000"/>
              </a:lnSpc>
              <a:spcBef>
                <a:spcPts val="600"/>
              </a:spcBef>
              <a:spcAft>
                <a:spcPts val="0"/>
              </a:spcAft>
              <a:buClr>
                <a:schemeClr val="dk1"/>
              </a:buClr>
              <a:buSzPts val="1800"/>
              <a:buNone/>
            </a:pPr>
            <a:r>
              <a:rPr lang="en-US" sz="2400">
                <a:solidFill>
                  <a:schemeClr val="dk1"/>
                </a:solidFill>
                <a:latin typeface="Arial"/>
                <a:ea typeface="Arial"/>
                <a:cs typeface="Arial"/>
                <a:sym typeface="Arial"/>
              </a:rPr>
              <a:t>This important thought process helps shape most of your decisions and cash flow needs. </a:t>
            </a:r>
            <a:endParaRPr/>
          </a:p>
          <a:p>
            <a:pPr indent="0" lvl="0" marL="279400" rtl="0" algn="ctr">
              <a:lnSpc>
                <a:spcPct val="115000"/>
              </a:lnSpc>
              <a:spcBef>
                <a:spcPts val="600"/>
              </a:spcBef>
              <a:spcAft>
                <a:spcPts val="0"/>
              </a:spcAft>
              <a:buClr>
                <a:schemeClr val="accent1"/>
              </a:buClr>
              <a:buSzPts val="1800"/>
              <a:buNone/>
            </a:pPr>
            <a:r>
              <a:t/>
            </a:r>
            <a:endParaRPr sz="2400">
              <a:solidFill>
                <a:schemeClr val="dk1"/>
              </a:solidFill>
              <a:latin typeface="Arial"/>
              <a:ea typeface="Arial"/>
              <a:cs typeface="Arial"/>
              <a:sym typeface="Arial"/>
            </a:endParaRPr>
          </a:p>
          <a:p>
            <a:pPr indent="0" lvl="0" marL="279400" rtl="0" algn="ctr">
              <a:lnSpc>
                <a:spcPct val="115000"/>
              </a:lnSpc>
              <a:spcBef>
                <a:spcPts val="600"/>
              </a:spcBef>
              <a:spcAft>
                <a:spcPts val="0"/>
              </a:spcAft>
              <a:buClr>
                <a:schemeClr val="dk1"/>
              </a:buClr>
              <a:buSzPts val="1800"/>
              <a:buNone/>
            </a:pPr>
            <a:r>
              <a:rPr lang="en-US" sz="2400">
                <a:solidFill>
                  <a:schemeClr val="dk1"/>
                </a:solidFill>
                <a:latin typeface="Arial"/>
                <a:ea typeface="Arial"/>
                <a:cs typeface="Arial"/>
                <a:sym typeface="Arial"/>
              </a:rPr>
              <a:t>Retirement today is not like it was with past generations, most retirees enjoy a second career, volunteer or in general enjoy a more active retirement.</a:t>
            </a:r>
            <a:endParaRPr/>
          </a:p>
        </p:txBody>
      </p:sp>
      <p:sp>
        <p:nvSpPr>
          <p:cNvPr id="726" name="Google Shape;726;p8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0" name="Shape 730"/>
        <p:cNvGrpSpPr/>
        <p:nvPr/>
      </p:nvGrpSpPr>
      <p:grpSpPr>
        <a:xfrm>
          <a:off x="0" y="0"/>
          <a:ext cx="0" cy="0"/>
          <a:chOff x="0" y="0"/>
          <a:chExt cx="0" cy="0"/>
        </a:xfrm>
      </p:grpSpPr>
      <p:sp>
        <p:nvSpPr>
          <p:cNvPr id="731" name="Google Shape;731;p87"/>
          <p:cNvSpPr txBox="1"/>
          <p:nvPr>
            <p:ph type="title"/>
          </p:nvPr>
        </p:nvSpPr>
        <p:spPr>
          <a:xfrm>
            <a:off x="311700" y="708870"/>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lt2"/>
              </a:buClr>
              <a:buSzPts val="3000"/>
              <a:buFont typeface="Arial"/>
              <a:buNone/>
            </a:pPr>
            <a:r>
              <a:rPr b="1" lang="en-US" sz="3200">
                <a:solidFill>
                  <a:schemeClr val="lt2"/>
                </a:solidFill>
              </a:rPr>
              <a:t>Retirement MYTHS</a:t>
            </a:r>
            <a:endParaRPr/>
          </a:p>
        </p:txBody>
      </p:sp>
      <p:sp>
        <p:nvSpPr>
          <p:cNvPr id="732" name="Google Shape;732;p87"/>
          <p:cNvSpPr txBox="1"/>
          <p:nvPr>
            <p:ph idx="1" type="body"/>
          </p:nvPr>
        </p:nvSpPr>
        <p:spPr>
          <a:xfrm>
            <a:off x="388702" y="1924823"/>
            <a:ext cx="8520600" cy="4555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b="1" lang="en-US" sz="2800">
                <a:solidFill>
                  <a:schemeClr val="dk1"/>
                </a:solidFill>
              </a:rPr>
              <a:t>All my RRSPs must be withdrawn before turning 71!</a:t>
            </a:r>
            <a:endParaRPr/>
          </a:p>
          <a:p>
            <a:pPr indent="-228600" lvl="0" marL="457200" rtl="0" algn="l">
              <a:lnSpc>
                <a:spcPct val="100000"/>
              </a:lnSpc>
              <a:spcBef>
                <a:spcPts val="0"/>
              </a:spcBef>
              <a:spcAft>
                <a:spcPts val="0"/>
              </a:spcAft>
              <a:buClr>
                <a:schemeClr val="accent1"/>
              </a:buClr>
              <a:buSzPts val="1800"/>
              <a:buNone/>
            </a:pPr>
            <a:r>
              <a:t/>
            </a:r>
            <a:endParaRPr b="1" sz="28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800">
                <a:solidFill>
                  <a:schemeClr val="dk1"/>
                </a:solidFill>
              </a:rPr>
              <a:t>RRSPs are terrible and result in more taxes</a:t>
            </a:r>
            <a:endParaRPr/>
          </a:p>
          <a:p>
            <a:pPr indent="-228600" lvl="0" marL="457200" rtl="0" algn="l">
              <a:lnSpc>
                <a:spcPct val="100000"/>
              </a:lnSpc>
              <a:spcBef>
                <a:spcPts val="0"/>
              </a:spcBef>
              <a:spcAft>
                <a:spcPts val="0"/>
              </a:spcAft>
              <a:buClr>
                <a:schemeClr val="accent1"/>
              </a:buClr>
              <a:buSzPts val="1800"/>
              <a:buNone/>
            </a:pPr>
            <a:r>
              <a:t/>
            </a:r>
            <a:endParaRPr b="1" sz="28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800">
                <a:solidFill>
                  <a:schemeClr val="dk1"/>
                </a:solidFill>
              </a:rPr>
              <a:t>Only 70% of my income is needed to retire</a:t>
            </a:r>
            <a:endParaRPr/>
          </a:p>
          <a:p>
            <a:pPr indent="0" lvl="0" marL="114300" rtl="0" algn="l">
              <a:lnSpc>
                <a:spcPct val="100000"/>
              </a:lnSpc>
              <a:spcBef>
                <a:spcPts val="0"/>
              </a:spcBef>
              <a:spcAft>
                <a:spcPts val="0"/>
              </a:spcAft>
              <a:buClr>
                <a:schemeClr val="accent1"/>
              </a:buClr>
              <a:buSzPts val="1800"/>
              <a:buNone/>
            </a:pPr>
            <a:r>
              <a:t/>
            </a:r>
            <a:endParaRPr b="1" sz="28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800">
                <a:solidFill>
                  <a:schemeClr val="dk1"/>
                </a:solidFill>
              </a:rPr>
              <a:t>The Government will look after me</a:t>
            </a:r>
            <a:endParaRPr/>
          </a:p>
        </p:txBody>
      </p:sp>
      <p:sp>
        <p:nvSpPr>
          <p:cNvPr id="733" name="Google Shape;733;p8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7" name="Shape 737"/>
        <p:cNvGrpSpPr/>
        <p:nvPr/>
      </p:nvGrpSpPr>
      <p:grpSpPr>
        <a:xfrm>
          <a:off x="0" y="0"/>
          <a:ext cx="0" cy="0"/>
          <a:chOff x="0" y="0"/>
          <a:chExt cx="0" cy="0"/>
        </a:xfrm>
      </p:grpSpPr>
      <p:sp>
        <p:nvSpPr>
          <p:cNvPr id="738" name="Google Shape;738;p8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739" name="Google Shape;739;p88"/>
          <p:cNvSpPr txBox="1"/>
          <p:nvPr>
            <p:ph type="title"/>
          </p:nvPr>
        </p:nvSpPr>
        <p:spPr>
          <a:xfrm>
            <a:off x="433620" y="449254"/>
            <a:ext cx="8520600" cy="572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rgbClr val="00617F"/>
              </a:buClr>
              <a:buSzPts val="3000"/>
              <a:buFont typeface="Arial"/>
              <a:buNone/>
            </a:pPr>
            <a:r>
              <a:rPr b="1" lang="en-US" sz="2400">
                <a:solidFill>
                  <a:srgbClr val="00617F"/>
                </a:solidFill>
                <a:latin typeface="Arial"/>
                <a:ea typeface="Arial"/>
                <a:cs typeface="Arial"/>
                <a:sym typeface="Arial"/>
              </a:rPr>
              <a:t>Questions I’ve been asked:</a:t>
            </a:r>
            <a:endParaRPr b="1" sz="2400">
              <a:solidFill>
                <a:srgbClr val="00617F"/>
              </a:solidFill>
              <a:latin typeface="Arial"/>
              <a:ea typeface="Arial"/>
              <a:cs typeface="Arial"/>
              <a:sym typeface="Arial"/>
            </a:endParaRPr>
          </a:p>
        </p:txBody>
      </p:sp>
      <p:pic>
        <p:nvPicPr>
          <p:cNvPr id="740" name="Google Shape;740;p88"/>
          <p:cNvPicPr preferRelativeResize="0"/>
          <p:nvPr/>
        </p:nvPicPr>
        <p:blipFill rotWithShape="1">
          <a:blip r:embed="rId3">
            <a:alphaModFix/>
          </a:blip>
          <a:srcRect b="0" l="0" r="0" t="0"/>
          <a:stretch/>
        </p:blipFill>
        <p:spPr>
          <a:xfrm>
            <a:off x="5383608" y="1776910"/>
            <a:ext cx="3637550" cy="2930800"/>
          </a:xfrm>
          <a:prstGeom prst="rect">
            <a:avLst/>
          </a:prstGeom>
          <a:noFill/>
          <a:ln>
            <a:noFill/>
          </a:ln>
        </p:spPr>
      </p:pic>
      <p:sp>
        <p:nvSpPr>
          <p:cNvPr id="741" name="Google Shape;741;p88"/>
          <p:cNvSpPr txBox="1"/>
          <p:nvPr/>
        </p:nvSpPr>
        <p:spPr>
          <a:xfrm>
            <a:off x="311700" y="1598760"/>
            <a:ext cx="5625300" cy="32871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How long will my money last?</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How much money do I need to retire?</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How will I pay for expenses in retirement?</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Should I take my pension as a lump sum?</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What’s the best way to drawdown my retirement savings?</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Should I have life insurance in retirement?</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Do I have enough money put aside for retirement?</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How do I pay less tax when I finally draw down my RRSP?</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How will taxes impact my income?</a:t>
            </a:r>
            <a:endParaRPr b="1" sz="14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pic>
        <p:nvPicPr>
          <p:cNvPr id="382" name="Google Shape;382;p62"/>
          <p:cNvPicPr preferRelativeResize="0"/>
          <p:nvPr/>
        </p:nvPicPr>
        <p:blipFill rotWithShape="1">
          <a:blip r:embed="rId3">
            <a:alphaModFix/>
          </a:blip>
          <a:srcRect b="0" l="0" r="0" t="0"/>
          <a:stretch/>
        </p:blipFill>
        <p:spPr>
          <a:xfrm>
            <a:off x="2916938" y="631786"/>
            <a:ext cx="3310124" cy="2209673"/>
          </a:xfrm>
          <a:prstGeom prst="rect">
            <a:avLst/>
          </a:prstGeom>
          <a:noFill/>
          <a:ln>
            <a:noFill/>
          </a:ln>
        </p:spPr>
      </p:pic>
      <p:sp>
        <p:nvSpPr>
          <p:cNvPr id="383" name="Google Shape;383;p62"/>
          <p:cNvSpPr txBox="1"/>
          <p:nvPr/>
        </p:nvSpPr>
        <p:spPr>
          <a:xfrm>
            <a:off x="3035700" y="2793775"/>
            <a:ext cx="3115200" cy="342300"/>
          </a:xfrm>
          <a:prstGeom prst="rect">
            <a:avLst/>
          </a:prstGeom>
          <a:noFill/>
          <a:ln>
            <a:noFill/>
          </a:ln>
        </p:spPr>
        <p:txBody>
          <a:bodyPr anchorCtr="0" anchor="t" bIns="91425" lIns="91425" spcFirstLastPara="1" rIns="91425" wrap="square" tIns="91425">
            <a:noAutofit/>
          </a:bodyPr>
          <a:lstStyle/>
          <a:p>
            <a:pPr indent="0" lvl="0" marL="0" marR="0" rtl="0" algn="ctr">
              <a:lnSpc>
                <a:spcPct val="133333"/>
              </a:lnSpc>
              <a:spcBef>
                <a:spcPts val="0"/>
              </a:spcBef>
              <a:spcAft>
                <a:spcPts val="200"/>
              </a:spcAft>
              <a:buClr>
                <a:schemeClr val="dk1"/>
              </a:buClr>
              <a:buSzPts val="1400"/>
              <a:buFont typeface="Arial"/>
              <a:buNone/>
            </a:pPr>
            <a:r>
              <a:rPr b="1" lang="en-US" sz="1400">
                <a:solidFill>
                  <a:schemeClr val="dk1"/>
                </a:solidFill>
                <a:highlight>
                  <a:srgbClr val="FFFFFF"/>
                </a:highlight>
                <a:latin typeface="Arial"/>
                <a:ea typeface="Arial"/>
                <a:cs typeface="Arial"/>
                <a:sym typeface="Arial"/>
              </a:rPr>
              <a:t>Rob Tétrault, </a:t>
            </a:r>
            <a:r>
              <a:rPr i="1" lang="en-US" sz="1400">
                <a:solidFill>
                  <a:schemeClr val="dk1"/>
                </a:solidFill>
                <a:highlight>
                  <a:srgbClr val="FFFFFF"/>
                </a:highlight>
                <a:latin typeface="Arial"/>
                <a:ea typeface="Arial"/>
                <a:cs typeface="Arial"/>
                <a:sym typeface="Arial"/>
              </a:rPr>
              <a:t>B.A., J.D., MBA, CIM</a:t>
            </a:r>
            <a:endParaRPr i="1" sz="1400">
              <a:solidFill>
                <a:schemeClr val="dk1"/>
              </a:solidFill>
              <a:highlight>
                <a:srgbClr val="FFFFFF"/>
              </a:highlight>
              <a:latin typeface="Arial"/>
              <a:ea typeface="Arial"/>
              <a:cs typeface="Arial"/>
              <a:sym typeface="Arial"/>
            </a:endParaRPr>
          </a:p>
        </p:txBody>
      </p:sp>
      <p:pic>
        <p:nvPicPr>
          <p:cNvPr id="384" name="Google Shape;384;p62"/>
          <p:cNvPicPr preferRelativeResize="0"/>
          <p:nvPr/>
        </p:nvPicPr>
        <p:blipFill rotWithShape="1">
          <a:blip r:embed="rId4">
            <a:alphaModFix/>
          </a:blip>
          <a:srcRect b="0" l="0" r="0" t="0"/>
          <a:stretch/>
        </p:blipFill>
        <p:spPr>
          <a:xfrm>
            <a:off x="431039" y="4774001"/>
            <a:ext cx="8281931" cy="1117300"/>
          </a:xfrm>
          <a:prstGeom prst="rect">
            <a:avLst/>
          </a:prstGeom>
          <a:noFill/>
          <a:ln>
            <a:noFill/>
          </a:ln>
        </p:spPr>
      </p:pic>
      <p:pic>
        <p:nvPicPr>
          <p:cNvPr id="385" name="Google Shape;385;p62"/>
          <p:cNvPicPr preferRelativeResize="0"/>
          <p:nvPr/>
        </p:nvPicPr>
        <p:blipFill rotWithShape="1">
          <a:blip r:embed="rId5">
            <a:alphaModFix/>
          </a:blip>
          <a:srcRect b="0" l="0" r="0" t="0"/>
          <a:stretch/>
        </p:blipFill>
        <p:spPr>
          <a:xfrm>
            <a:off x="4082475" y="3504751"/>
            <a:ext cx="1413500" cy="248225"/>
          </a:xfrm>
          <a:prstGeom prst="rect">
            <a:avLst/>
          </a:prstGeom>
          <a:noFill/>
          <a:ln>
            <a:noFill/>
          </a:ln>
        </p:spPr>
      </p:pic>
      <p:pic>
        <p:nvPicPr>
          <p:cNvPr id="386" name="Google Shape;386;p62"/>
          <p:cNvPicPr preferRelativeResize="0"/>
          <p:nvPr/>
        </p:nvPicPr>
        <p:blipFill rotWithShape="1">
          <a:blip r:embed="rId6">
            <a:alphaModFix/>
          </a:blip>
          <a:srcRect b="0" l="0" r="0" t="0"/>
          <a:stretch/>
        </p:blipFill>
        <p:spPr>
          <a:xfrm>
            <a:off x="1612320" y="3506029"/>
            <a:ext cx="5919360" cy="10210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5" name="Shape 745"/>
        <p:cNvGrpSpPr/>
        <p:nvPr/>
      </p:nvGrpSpPr>
      <p:grpSpPr>
        <a:xfrm>
          <a:off x="0" y="0"/>
          <a:ext cx="0" cy="0"/>
          <a:chOff x="0" y="0"/>
          <a:chExt cx="0" cy="0"/>
        </a:xfrm>
      </p:grpSpPr>
      <p:sp>
        <p:nvSpPr>
          <p:cNvPr id="746" name="Google Shape;746;p89"/>
          <p:cNvSpPr txBox="1"/>
          <p:nvPr>
            <p:ph type="title"/>
          </p:nvPr>
        </p:nvSpPr>
        <p:spPr>
          <a:xfrm>
            <a:off x="311700" y="785872"/>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Retirement Planning</a:t>
            </a:r>
            <a:endParaRPr/>
          </a:p>
        </p:txBody>
      </p:sp>
      <p:sp>
        <p:nvSpPr>
          <p:cNvPr id="747" name="Google Shape;747;p89"/>
          <p:cNvSpPr txBox="1"/>
          <p:nvPr>
            <p:ph idx="1" type="body"/>
          </p:nvPr>
        </p:nvSpPr>
        <p:spPr>
          <a:xfrm>
            <a:off x="1072096" y="1605947"/>
            <a:ext cx="8520600" cy="4555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lang="en-US" sz="2000">
                <a:solidFill>
                  <a:schemeClr val="dk1"/>
                </a:solidFill>
              </a:rPr>
              <a:t>How much does your current lifestyle cost you?</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How will this change in Retirement?</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Any other income sources?</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Will you have debt?</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How will you spend your free time?</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Upcoming major expenses?</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Any financial dependents?</a:t>
            </a:r>
            <a:endParaRPr/>
          </a:p>
        </p:txBody>
      </p:sp>
      <p:sp>
        <p:nvSpPr>
          <p:cNvPr id="748" name="Google Shape;748;p89"/>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2" name="Shape 752"/>
        <p:cNvGrpSpPr/>
        <p:nvPr/>
      </p:nvGrpSpPr>
      <p:grpSpPr>
        <a:xfrm>
          <a:off x="0" y="0"/>
          <a:ext cx="0" cy="0"/>
          <a:chOff x="0" y="0"/>
          <a:chExt cx="0" cy="0"/>
        </a:xfrm>
      </p:grpSpPr>
      <p:sp>
        <p:nvSpPr>
          <p:cNvPr id="753" name="Google Shape;753;p90"/>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Importance of Retirement Planning</a:t>
            </a:r>
            <a:endParaRPr/>
          </a:p>
        </p:txBody>
      </p:sp>
      <p:sp>
        <p:nvSpPr>
          <p:cNvPr id="754" name="Google Shape;754;p90"/>
          <p:cNvSpPr txBox="1"/>
          <p:nvPr>
            <p:ph idx="1" type="body"/>
          </p:nvPr>
        </p:nvSpPr>
        <p:spPr>
          <a:xfrm>
            <a:off x="1132074" y="1509695"/>
            <a:ext cx="6733993" cy="4555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lang="en-US" sz="2000">
                <a:solidFill>
                  <a:schemeClr val="dk1"/>
                </a:solidFill>
              </a:rPr>
              <a:t>Optimize your income splitting</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What order should you draw down your retirement assets?</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Effective RRSP Meltdown</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Tax efficiency</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Improved Investment Management</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Identify your goals</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Peace of Mind!</a:t>
            </a:r>
            <a:endParaRPr/>
          </a:p>
        </p:txBody>
      </p:sp>
      <p:sp>
        <p:nvSpPr>
          <p:cNvPr id="755" name="Google Shape;755;p9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9" name="Shape 759"/>
        <p:cNvGrpSpPr/>
        <p:nvPr/>
      </p:nvGrpSpPr>
      <p:grpSpPr>
        <a:xfrm>
          <a:off x="0" y="0"/>
          <a:ext cx="0" cy="0"/>
          <a:chOff x="0" y="0"/>
          <a:chExt cx="0" cy="0"/>
        </a:xfrm>
      </p:grpSpPr>
      <p:sp>
        <p:nvSpPr>
          <p:cNvPr id="760" name="Google Shape;760;p91"/>
          <p:cNvSpPr txBox="1"/>
          <p:nvPr>
            <p:ph idx="1" type="body"/>
          </p:nvPr>
        </p:nvSpPr>
        <p:spPr>
          <a:xfrm>
            <a:off x="311700" y="192482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Pension </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Planning</a:t>
            </a:r>
            <a:endParaRPr/>
          </a:p>
        </p:txBody>
      </p:sp>
      <p:sp>
        <p:nvSpPr>
          <p:cNvPr id="761" name="Google Shape;761;p91"/>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5" name="Shape 765"/>
        <p:cNvGrpSpPr/>
        <p:nvPr/>
      </p:nvGrpSpPr>
      <p:grpSpPr>
        <a:xfrm>
          <a:off x="0" y="0"/>
          <a:ext cx="0" cy="0"/>
          <a:chOff x="0" y="0"/>
          <a:chExt cx="0" cy="0"/>
        </a:xfrm>
      </p:grpSpPr>
      <p:sp>
        <p:nvSpPr>
          <p:cNvPr id="766" name="Google Shape;766;p92"/>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617F"/>
              </a:buClr>
              <a:buSzPts val="3000"/>
              <a:buFont typeface="Arial"/>
              <a:buNone/>
            </a:pPr>
            <a:r>
              <a:rPr lang="en-US">
                <a:solidFill>
                  <a:srgbClr val="00617F"/>
                </a:solidFill>
              </a:rPr>
              <a:t>Pension Options at Retirement	</a:t>
            </a:r>
            <a:endParaRPr/>
          </a:p>
        </p:txBody>
      </p:sp>
      <p:sp>
        <p:nvSpPr>
          <p:cNvPr id="767" name="Google Shape;767;p92"/>
          <p:cNvSpPr txBox="1"/>
          <p:nvPr>
            <p:ph idx="1" type="body"/>
          </p:nvPr>
        </p:nvSpPr>
        <p:spPr>
          <a:xfrm>
            <a:off x="163655" y="1151400"/>
            <a:ext cx="8520600" cy="4555200"/>
          </a:xfrm>
          <a:prstGeom prst="rect">
            <a:avLst/>
          </a:prstGeom>
          <a:noFill/>
          <a:ln>
            <a:noFill/>
          </a:ln>
        </p:spPr>
        <p:txBody>
          <a:bodyPr anchorCtr="0" anchor="t" bIns="91425" lIns="91425" spcFirstLastPara="1" rIns="91425" wrap="square" tIns="91425">
            <a:noAutofit/>
          </a:bodyPr>
          <a:lstStyle/>
          <a:p>
            <a:pPr indent="0" lvl="0" marL="279400" rtl="0" algn="ctr">
              <a:lnSpc>
                <a:spcPct val="115000"/>
              </a:lnSpc>
              <a:spcBef>
                <a:spcPts val="600"/>
              </a:spcBef>
              <a:spcAft>
                <a:spcPts val="0"/>
              </a:spcAft>
              <a:buClr>
                <a:schemeClr val="dk1"/>
              </a:buClr>
              <a:buSzPts val="1800"/>
              <a:buNone/>
            </a:pPr>
            <a:r>
              <a:rPr b="1" lang="en-US" sz="2000">
                <a:solidFill>
                  <a:schemeClr val="dk1"/>
                </a:solidFill>
                <a:latin typeface="Arial"/>
                <a:ea typeface="Arial"/>
                <a:cs typeface="Arial"/>
                <a:sym typeface="Arial"/>
              </a:rPr>
              <a:t>If you are fortunate to have any form of pension at work, that is a HUGE advantage in your retirement savings efforts. But what happens at retirement?</a:t>
            </a:r>
            <a:endParaRPr/>
          </a:p>
          <a:p>
            <a:pPr indent="0" lvl="0" marL="279400" rtl="0" algn="l">
              <a:lnSpc>
                <a:spcPct val="115000"/>
              </a:lnSpc>
              <a:spcBef>
                <a:spcPts val="600"/>
              </a:spcBef>
              <a:spcAft>
                <a:spcPts val="0"/>
              </a:spcAft>
              <a:buClr>
                <a:schemeClr val="accent1"/>
              </a:buClr>
              <a:buSzPts val="1800"/>
              <a:buNone/>
            </a:pPr>
            <a:r>
              <a:t/>
            </a:r>
            <a:endParaRPr b="1" sz="1800">
              <a:solidFill>
                <a:schemeClr val="dk1"/>
              </a:solidFill>
              <a:latin typeface="Arial"/>
              <a:ea typeface="Arial"/>
              <a:cs typeface="Arial"/>
              <a:sym typeface="Arial"/>
            </a:endParaRPr>
          </a:p>
          <a:p>
            <a:pPr indent="0" lvl="0" marL="279400" rtl="0" algn="l">
              <a:lnSpc>
                <a:spcPct val="115000"/>
              </a:lnSpc>
              <a:spcBef>
                <a:spcPts val="600"/>
              </a:spcBef>
              <a:spcAft>
                <a:spcPts val="0"/>
              </a:spcAft>
              <a:buClr>
                <a:schemeClr val="dk1"/>
              </a:buClr>
              <a:buSzPts val="1800"/>
              <a:buNone/>
            </a:pPr>
            <a:r>
              <a:rPr b="1" lang="en-US" sz="1800">
                <a:solidFill>
                  <a:schemeClr val="dk1"/>
                </a:solidFill>
                <a:latin typeface="Arial"/>
                <a:ea typeface="Arial"/>
                <a:cs typeface="Arial"/>
                <a:sym typeface="Arial"/>
              </a:rPr>
              <a:t>Defined Benefit Plan -</a:t>
            </a:r>
            <a:r>
              <a:rPr lang="en-US" sz="1800">
                <a:solidFill>
                  <a:schemeClr val="dk1"/>
                </a:solidFill>
                <a:latin typeface="Arial"/>
                <a:ea typeface="Arial"/>
                <a:cs typeface="Arial"/>
                <a:sym typeface="Arial"/>
              </a:rPr>
              <a:t> This plan will provide you with a “Guaranteed” payment stream for life and some give you an option to transfer it out as a lump-sum to take over control of the investments. At retirement, you will receive an option letter with several options to choose from...but which is right for YOU!? 	</a:t>
            </a:r>
            <a:endParaRPr/>
          </a:p>
          <a:p>
            <a:pPr indent="0" lvl="0" marL="279400" rtl="0" algn="l">
              <a:lnSpc>
                <a:spcPct val="115000"/>
              </a:lnSpc>
              <a:spcBef>
                <a:spcPts val="600"/>
              </a:spcBef>
              <a:spcAft>
                <a:spcPts val="0"/>
              </a:spcAft>
              <a:buClr>
                <a:schemeClr val="accent1"/>
              </a:buClr>
              <a:buSzPts val="1800"/>
              <a:buNone/>
            </a:pPr>
            <a:r>
              <a:t/>
            </a:r>
            <a:endParaRPr sz="1800">
              <a:solidFill>
                <a:schemeClr val="dk1"/>
              </a:solidFill>
              <a:latin typeface="Arial"/>
              <a:ea typeface="Arial"/>
              <a:cs typeface="Arial"/>
              <a:sym typeface="Arial"/>
            </a:endParaRPr>
          </a:p>
          <a:p>
            <a:pPr indent="0" lvl="0" marL="279400" rtl="0" algn="l">
              <a:lnSpc>
                <a:spcPct val="115000"/>
              </a:lnSpc>
              <a:spcBef>
                <a:spcPts val="600"/>
              </a:spcBef>
              <a:spcAft>
                <a:spcPts val="0"/>
              </a:spcAft>
              <a:buClr>
                <a:schemeClr val="dk1"/>
              </a:buClr>
              <a:buSzPts val="1800"/>
              <a:buNone/>
            </a:pPr>
            <a:r>
              <a:rPr b="1" lang="en-US" sz="1800">
                <a:solidFill>
                  <a:schemeClr val="dk1"/>
                </a:solidFill>
                <a:latin typeface="Arial"/>
                <a:ea typeface="Arial"/>
                <a:cs typeface="Arial"/>
                <a:sym typeface="Arial"/>
              </a:rPr>
              <a:t>Defined Contribution Plan -</a:t>
            </a:r>
            <a:r>
              <a:rPr lang="en-US" sz="1800">
                <a:solidFill>
                  <a:schemeClr val="dk1"/>
                </a:solidFill>
                <a:latin typeface="Arial"/>
                <a:ea typeface="Arial"/>
                <a:cs typeface="Arial"/>
                <a:sym typeface="Arial"/>
              </a:rPr>
              <a:t> You and your employer have contributed to this plan over your career. This is a large sum of funds with the option at retirement to transfer it to a LIRA or LIF.</a:t>
            </a:r>
            <a:endParaRPr/>
          </a:p>
        </p:txBody>
      </p:sp>
      <p:sp>
        <p:nvSpPr>
          <p:cNvPr id="768" name="Google Shape;768;p92"/>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3" name="Shape 773"/>
        <p:cNvGrpSpPr/>
        <p:nvPr/>
      </p:nvGrpSpPr>
      <p:grpSpPr>
        <a:xfrm>
          <a:off x="0" y="0"/>
          <a:ext cx="0" cy="0"/>
          <a:chOff x="0" y="0"/>
          <a:chExt cx="0" cy="0"/>
        </a:xfrm>
      </p:grpSpPr>
      <p:sp>
        <p:nvSpPr>
          <p:cNvPr id="774" name="Google Shape;774;p93"/>
          <p:cNvSpPr txBox="1"/>
          <p:nvPr>
            <p:ph type="title"/>
          </p:nvPr>
        </p:nvSpPr>
        <p:spPr>
          <a:xfrm>
            <a:off x="2111624" y="814748"/>
            <a:ext cx="8520600" cy="7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617F"/>
              </a:buClr>
              <a:buSzPts val="3000"/>
              <a:buFont typeface="Arial"/>
              <a:buNone/>
            </a:pPr>
            <a:r>
              <a:rPr lang="en-US" sz="3200">
                <a:solidFill>
                  <a:srgbClr val="00617F"/>
                </a:solidFill>
              </a:rPr>
              <a:t>Pension Options Provided</a:t>
            </a:r>
            <a:endParaRPr/>
          </a:p>
        </p:txBody>
      </p:sp>
      <p:sp>
        <p:nvSpPr>
          <p:cNvPr id="775" name="Google Shape;775;p93"/>
          <p:cNvSpPr txBox="1"/>
          <p:nvPr>
            <p:ph idx="1" type="body"/>
          </p:nvPr>
        </p:nvSpPr>
        <p:spPr>
          <a:xfrm>
            <a:off x="311700" y="219665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dk1"/>
              </a:buClr>
              <a:buSzPts val="1800"/>
              <a:buNone/>
            </a:pPr>
            <a:r>
              <a:rPr b="1" lang="en-US" sz="2400">
                <a:solidFill>
                  <a:schemeClr val="dk1"/>
                </a:solidFill>
              </a:rPr>
              <a:t>So you just retired, and are overwhelmed with the long list of pension options given by your employer….</a:t>
            </a:r>
            <a:endParaRPr/>
          </a:p>
          <a:p>
            <a:pPr indent="0" lvl="0" marL="114300" rtl="0" algn="ctr">
              <a:lnSpc>
                <a:spcPct val="100000"/>
              </a:lnSpc>
              <a:spcBef>
                <a:spcPts val="0"/>
              </a:spcBef>
              <a:spcAft>
                <a:spcPts val="0"/>
              </a:spcAft>
              <a:buClr>
                <a:schemeClr val="accent1"/>
              </a:buClr>
              <a:buSzPts val="1800"/>
              <a:buNone/>
            </a:pPr>
            <a:r>
              <a:t/>
            </a:r>
            <a:endParaRPr b="1"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Bring the option letter to our office and we can review the options with you and help you choose the BEST solution for your needs!</a:t>
            </a:r>
            <a:endParaRPr/>
          </a:p>
          <a:p>
            <a:pPr indent="0" lvl="0" marL="114300" rtl="0" algn="l">
              <a:lnSpc>
                <a:spcPct val="100000"/>
              </a:lnSpc>
              <a:spcBef>
                <a:spcPts val="0"/>
              </a:spcBef>
              <a:spcAft>
                <a:spcPts val="0"/>
              </a:spcAft>
              <a:buClr>
                <a:schemeClr val="accent1"/>
              </a:buClr>
              <a:buSzPts val="1800"/>
              <a:buNone/>
            </a:pPr>
            <a:r>
              <a:t/>
            </a:r>
            <a:endParaRPr/>
          </a:p>
        </p:txBody>
      </p:sp>
      <p:sp>
        <p:nvSpPr>
          <p:cNvPr id="776" name="Google Shape;776;p9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1" name="Shape 781"/>
        <p:cNvGrpSpPr/>
        <p:nvPr/>
      </p:nvGrpSpPr>
      <p:grpSpPr>
        <a:xfrm>
          <a:off x="0" y="0"/>
          <a:ext cx="0" cy="0"/>
          <a:chOff x="0" y="0"/>
          <a:chExt cx="0" cy="0"/>
        </a:xfrm>
      </p:grpSpPr>
      <p:sp>
        <p:nvSpPr>
          <p:cNvPr id="782" name="Google Shape;782;p94"/>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lang="en-US" sz="3200">
                <a:solidFill>
                  <a:srgbClr val="00617F"/>
                </a:solidFill>
              </a:rPr>
              <a:t>Commuted Value</a:t>
            </a:r>
            <a:endParaRPr/>
          </a:p>
        </p:txBody>
      </p:sp>
      <p:sp>
        <p:nvSpPr>
          <p:cNvPr id="783" name="Google Shape;783;p94"/>
          <p:cNvSpPr txBox="1"/>
          <p:nvPr>
            <p:ph idx="1" type="body"/>
          </p:nvPr>
        </p:nvSpPr>
        <p:spPr>
          <a:xfrm>
            <a:off x="311700" y="170943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dk1"/>
              </a:buClr>
              <a:buSzPts val="1800"/>
              <a:buNone/>
            </a:pPr>
            <a:r>
              <a:rPr b="1" lang="en-US" sz="2400">
                <a:solidFill>
                  <a:schemeClr val="dk1"/>
                </a:solidFill>
              </a:rPr>
              <a:t>You have another option for your pension, which is taking the “Commuted Value”</a:t>
            </a:r>
            <a:endParaRPr/>
          </a:p>
          <a:p>
            <a:pPr indent="0" lvl="0" marL="114300" rtl="0" algn="ctr">
              <a:lnSpc>
                <a:spcPct val="100000"/>
              </a:lnSpc>
              <a:spcBef>
                <a:spcPts val="0"/>
              </a:spcBef>
              <a:spcAft>
                <a:spcPts val="0"/>
              </a:spcAft>
              <a:buClr>
                <a:schemeClr val="accent1"/>
              </a:buClr>
              <a:buSzPts val="1800"/>
              <a:buNone/>
            </a:pPr>
            <a:r>
              <a:t/>
            </a:r>
            <a:endParaRPr b="1" i="1" sz="2400">
              <a:solidFill>
                <a:schemeClr val="dk1"/>
              </a:solidFill>
            </a:endParaRPr>
          </a:p>
          <a:p>
            <a:pPr indent="0" lvl="0" marL="114300" rtl="0" algn="ctr">
              <a:lnSpc>
                <a:spcPct val="100000"/>
              </a:lnSpc>
              <a:spcBef>
                <a:spcPts val="0"/>
              </a:spcBef>
              <a:spcAft>
                <a:spcPts val="0"/>
              </a:spcAft>
              <a:buClr>
                <a:schemeClr val="dk1"/>
              </a:buClr>
              <a:buSzPts val="1800"/>
              <a:buNone/>
            </a:pPr>
            <a:r>
              <a:rPr b="1" i="1" lang="en-US" sz="2400">
                <a:solidFill>
                  <a:schemeClr val="dk1"/>
                </a:solidFill>
              </a:rPr>
              <a:t>This is the present value of your future pension payment stream converted to a Lump Sum payout.</a:t>
            </a:r>
            <a:endParaRPr/>
          </a:p>
          <a:p>
            <a:pPr indent="0" lvl="0" marL="114300" rtl="0" algn="ctr">
              <a:lnSpc>
                <a:spcPct val="100000"/>
              </a:lnSpc>
              <a:spcBef>
                <a:spcPts val="0"/>
              </a:spcBef>
              <a:spcAft>
                <a:spcPts val="0"/>
              </a:spcAft>
              <a:buClr>
                <a:schemeClr val="accent1"/>
              </a:buClr>
              <a:buSzPts val="1800"/>
              <a:buNone/>
            </a:pPr>
            <a:r>
              <a:t/>
            </a:r>
            <a:endParaRPr b="1" i="1"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This amount can be transferred into a plan that you own and control the investment decisions. This means 100% of the balance can go to your survivor or beneficiaries.</a:t>
            </a:r>
            <a:endParaRPr/>
          </a:p>
          <a:p>
            <a:pPr indent="0" lvl="0" marL="114300" rtl="0" algn="l">
              <a:lnSpc>
                <a:spcPct val="100000"/>
              </a:lnSpc>
              <a:spcBef>
                <a:spcPts val="0"/>
              </a:spcBef>
              <a:spcAft>
                <a:spcPts val="0"/>
              </a:spcAft>
              <a:buClr>
                <a:schemeClr val="accent1"/>
              </a:buClr>
              <a:buSzPts val="1800"/>
              <a:buNone/>
            </a:pPr>
            <a:r>
              <a:t/>
            </a:r>
            <a:endParaRPr/>
          </a:p>
        </p:txBody>
      </p:sp>
      <p:sp>
        <p:nvSpPr>
          <p:cNvPr id="784" name="Google Shape;784;p94"/>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9" name="Shape 789"/>
        <p:cNvGrpSpPr/>
        <p:nvPr/>
      </p:nvGrpSpPr>
      <p:grpSpPr>
        <a:xfrm>
          <a:off x="0" y="0"/>
          <a:ext cx="0" cy="0"/>
          <a:chOff x="0" y="0"/>
          <a:chExt cx="0" cy="0"/>
        </a:xfrm>
      </p:grpSpPr>
      <p:sp>
        <p:nvSpPr>
          <p:cNvPr id="790" name="Google Shape;790;p95"/>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lang="en-US" sz="3200">
                <a:solidFill>
                  <a:srgbClr val="00617F"/>
                </a:solidFill>
              </a:rPr>
              <a:t>Sample Retirement Cash Flow</a:t>
            </a:r>
            <a:endParaRPr/>
          </a:p>
        </p:txBody>
      </p:sp>
      <p:sp>
        <p:nvSpPr>
          <p:cNvPr id="791" name="Google Shape;791;p95"/>
          <p:cNvSpPr txBox="1"/>
          <p:nvPr>
            <p:ph idx="1" type="body"/>
          </p:nvPr>
        </p:nvSpPr>
        <p:spPr>
          <a:xfrm>
            <a:off x="311700" y="1181982"/>
            <a:ext cx="8520600" cy="5035641"/>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dk1"/>
              </a:buClr>
              <a:buSzPts val="1800"/>
              <a:buNone/>
            </a:pPr>
            <a:r>
              <a:rPr b="1" lang="en-US" sz="1800">
                <a:solidFill>
                  <a:schemeClr val="dk1"/>
                </a:solidFill>
              </a:rPr>
              <a:t>Joe is retiring in 2020 at age 55 with a full pension and no spouse, he elects the Single Life Option of $2383/ BW for life on his pension plan</a:t>
            </a:r>
            <a:endParaRPr/>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i="1" sz="1800"/>
          </a:p>
          <a:p>
            <a:pPr indent="0" lvl="0" marL="114300" rtl="0" algn="ctr">
              <a:lnSpc>
                <a:spcPct val="100000"/>
              </a:lnSpc>
              <a:spcBef>
                <a:spcPts val="0"/>
              </a:spcBef>
              <a:spcAft>
                <a:spcPts val="0"/>
              </a:spcAft>
              <a:buClr>
                <a:schemeClr val="dk1"/>
              </a:buClr>
              <a:buSzPts val="1800"/>
              <a:buNone/>
            </a:pPr>
            <a:r>
              <a:rPr b="1" i="1" lang="en-US" sz="1050">
                <a:solidFill>
                  <a:schemeClr val="dk1"/>
                </a:solidFill>
              </a:rPr>
              <a:t>*Above numbers for illustration purposes, ignoring all tax credits and OAS claw back</a:t>
            </a:r>
            <a:endParaRPr/>
          </a:p>
        </p:txBody>
      </p:sp>
      <p:sp>
        <p:nvSpPr>
          <p:cNvPr id="792" name="Google Shape;792;p95"/>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graphicFrame>
        <p:nvGraphicFramePr>
          <p:cNvPr id="793" name="Google Shape;793;p95"/>
          <p:cNvGraphicFramePr/>
          <p:nvPr/>
        </p:nvGraphicFramePr>
        <p:xfrm>
          <a:off x="2520950" y="2000016"/>
          <a:ext cx="3000000" cy="3000000"/>
        </p:xfrm>
        <a:graphic>
          <a:graphicData uri="http://schemas.openxmlformats.org/drawingml/2006/table">
            <a:tbl>
              <a:tblPr>
                <a:noFill/>
                <a:tableStyleId>{26D72C54-0628-456F-A485-37F8F3041561}</a:tableStyleId>
              </a:tblPr>
              <a:tblGrid>
                <a:gridCol w="1918975"/>
                <a:gridCol w="1088375"/>
                <a:gridCol w="1094750"/>
              </a:tblGrid>
              <a:tr h="266700">
                <a:tc gridSpan="2">
                  <a:txBody>
                    <a:bodyPr/>
                    <a:lstStyle/>
                    <a:p>
                      <a:pPr indent="0" lvl="0" marL="0" marR="0" rtl="0" algn="l">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Annual Cash Flow for Joe</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1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Prior to 65</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After 65</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Pension</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$61,958.00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$61,958.00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CPP</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$0.00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$13,854.96</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OAS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$0.00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$7,217.40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Gross Annual Income</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$61,958.00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$83,030.36</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rgbClr val="FF0000"/>
                        </a:buClr>
                        <a:buSzPts val="1600"/>
                        <a:buFont typeface="Arial"/>
                        <a:buNone/>
                      </a:pPr>
                      <a:r>
                        <a:rPr b="1" i="0" lang="en-US" sz="1600" u="none" cap="none" strike="noStrike">
                          <a:solidFill>
                            <a:srgbClr val="FF0000"/>
                          </a:solidFill>
                          <a:latin typeface="Calibri"/>
                          <a:ea typeface="Calibri"/>
                          <a:cs typeface="Calibri"/>
                          <a:sym typeface="Calibri"/>
                        </a:rPr>
                        <a:t>(Less Taxes)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FF0000"/>
                        </a:buClr>
                        <a:buSzPts val="1600"/>
                        <a:buFont typeface="Arial"/>
                        <a:buNone/>
                      </a:pPr>
                      <a:r>
                        <a:rPr b="0" i="0" lang="en-US" sz="1600" u="none" cap="none" strike="noStrike">
                          <a:solidFill>
                            <a:srgbClr val="FF0000"/>
                          </a:solidFill>
                          <a:latin typeface="Calibri"/>
                          <a:ea typeface="Calibri"/>
                          <a:cs typeface="Calibri"/>
                          <a:sym typeface="Calibri"/>
                        </a:rPr>
                        <a:t>-$14,494.00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FF0000"/>
                        </a:buClr>
                        <a:buSzPts val="1600"/>
                        <a:buFont typeface="Arial"/>
                        <a:buNone/>
                      </a:pPr>
                      <a:r>
                        <a:rPr b="0" i="0" lang="en-US" sz="1600" u="none" cap="none" strike="noStrike">
                          <a:solidFill>
                            <a:srgbClr val="FF0000"/>
                          </a:solidFill>
                          <a:latin typeface="Calibri"/>
                          <a:ea typeface="Calibri"/>
                          <a:cs typeface="Calibri"/>
                          <a:sym typeface="Calibri"/>
                        </a:rPr>
                        <a:t>-$22,078.00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l">
                        <a:lnSpc>
                          <a:spcPct val="11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Net Annual Income</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$47,464.00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$60,952.36</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l">
                        <a:lnSpc>
                          <a:spcPct val="11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Net Per Month</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$3,955.33</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$5,079.36</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7" name="Shape 797"/>
        <p:cNvGrpSpPr/>
        <p:nvPr/>
      </p:nvGrpSpPr>
      <p:grpSpPr>
        <a:xfrm>
          <a:off x="0" y="0"/>
          <a:ext cx="0" cy="0"/>
          <a:chOff x="0" y="0"/>
          <a:chExt cx="0" cy="0"/>
        </a:xfrm>
      </p:grpSpPr>
      <p:sp>
        <p:nvSpPr>
          <p:cNvPr id="798" name="Google Shape;798;p96"/>
          <p:cNvSpPr txBox="1"/>
          <p:nvPr>
            <p:ph idx="1" type="body"/>
          </p:nvPr>
        </p:nvSpPr>
        <p:spPr>
          <a:xfrm>
            <a:off x="311700" y="1551497"/>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Government </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Retirement </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Benefits</a:t>
            </a:r>
            <a:endParaRPr/>
          </a:p>
        </p:txBody>
      </p:sp>
      <p:sp>
        <p:nvSpPr>
          <p:cNvPr id="799" name="Google Shape;799;p9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4" name="Shape 804"/>
        <p:cNvGrpSpPr/>
        <p:nvPr/>
      </p:nvGrpSpPr>
      <p:grpSpPr>
        <a:xfrm>
          <a:off x="0" y="0"/>
          <a:ext cx="0" cy="0"/>
          <a:chOff x="0" y="0"/>
          <a:chExt cx="0" cy="0"/>
        </a:xfrm>
      </p:grpSpPr>
      <p:sp>
        <p:nvSpPr>
          <p:cNvPr id="805" name="Google Shape;805;p97"/>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Canada Pension Plan – Details!</a:t>
            </a:r>
            <a:endParaRPr/>
          </a:p>
        </p:txBody>
      </p:sp>
      <p:sp>
        <p:nvSpPr>
          <p:cNvPr id="806" name="Google Shape;806;p9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807" name="Google Shape;807;p97"/>
          <p:cNvSpPr txBox="1"/>
          <p:nvPr>
            <p:ph idx="1" type="body"/>
          </p:nvPr>
        </p:nvSpPr>
        <p:spPr>
          <a:xfrm>
            <a:off x="757671" y="1451748"/>
            <a:ext cx="8520600" cy="4555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Contributory Plan</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Start as early as age 60 or defer till up till age 70</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Indexed Benefit</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Current Maximum = $1154.58</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Average Benefit at age 65 = $679.16</a:t>
            </a:r>
            <a:endParaRPr/>
          </a:p>
          <a:p>
            <a:pPr indent="0" lvl="0" marL="114300" rtl="0" algn="l">
              <a:lnSpc>
                <a:spcPct val="100000"/>
              </a:lnSpc>
              <a:spcBef>
                <a:spcPts val="0"/>
              </a:spcBef>
              <a:spcAft>
                <a:spcPts val="0"/>
              </a:spcAft>
              <a:buClr>
                <a:schemeClr val="accent1"/>
              </a:buClr>
              <a:buSzPts val="1800"/>
              <a:buNone/>
            </a:pPr>
            <a:r>
              <a:t/>
            </a:r>
            <a:endParaRPr b="1"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MYTH – CPP will run out before I retire</a:t>
            </a:r>
            <a:endParaRPr/>
          </a:p>
          <a:p>
            <a:pPr indent="0" lvl="0" marL="114300" rtl="0" algn="l">
              <a:lnSpc>
                <a:spcPct val="100000"/>
              </a:lnSpc>
              <a:spcBef>
                <a:spcPts val="0"/>
              </a:spcBef>
              <a:spcAft>
                <a:spcPts val="0"/>
              </a:spcAft>
              <a:buClr>
                <a:schemeClr val="accent1"/>
              </a:buClr>
              <a:buSzPts val="18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2" name="Shape 812"/>
        <p:cNvGrpSpPr/>
        <p:nvPr/>
      </p:nvGrpSpPr>
      <p:grpSpPr>
        <a:xfrm>
          <a:off x="0" y="0"/>
          <a:ext cx="0" cy="0"/>
          <a:chOff x="0" y="0"/>
          <a:chExt cx="0" cy="0"/>
        </a:xfrm>
      </p:grpSpPr>
      <p:sp>
        <p:nvSpPr>
          <p:cNvPr id="813" name="Google Shape;813;p98"/>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lang="en-US" sz="3200">
                <a:solidFill>
                  <a:srgbClr val="00617F"/>
                </a:solidFill>
              </a:rPr>
              <a:t>CPP – Canada Pension Plan</a:t>
            </a:r>
            <a:endParaRPr/>
          </a:p>
        </p:txBody>
      </p:sp>
      <p:sp>
        <p:nvSpPr>
          <p:cNvPr id="814" name="Google Shape;814;p9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pic>
        <p:nvPicPr>
          <p:cNvPr id="815" name="Google Shape;815;p98"/>
          <p:cNvPicPr preferRelativeResize="0"/>
          <p:nvPr/>
        </p:nvPicPr>
        <p:blipFill rotWithShape="1">
          <a:blip r:embed="rId3">
            <a:alphaModFix/>
          </a:blip>
          <a:srcRect b="0" l="0" r="0" t="0"/>
          <a:stretch/>
        </p:blipFill>
        <p:spPr>
          <a:xfrm>
            <a:off x="239483" y="1356967"/>
            <a:ext cx="8592817" cy="4252087"/>
          </a:xfrm>
          <a:prstGeom prst="rect">
            <a:avLst/>
          </a:prstGeom>
          <a:noFill/>
          <a:ln>
            <a:noFill/>
          </a:ln>
        </p:spPr>
      </p:pic>
      <p:sp>
        <p:nvSpPr>
          <p:cNvPr id="816" name="Google Shape;816;p98"/>
          <p:cNvSpPr txBox="1"/>
          <p:nvPr/>
        </p:nvSpPr>
        <p:spPr>
          <a:xfrm>
            <a:off x="924430" y="5706358"/>
            <a:ext cx="7222921" cy="206980"/>
          </a:xfrm>
          <a:prstGeom prst="rect">
            <a:avLst/>
          </a:prstGeom>
          <a:noFill/>
          <a:ln>
            <a:noFill/>
          </a:ln>
        </p:spPr>
        <p:txBody>
          <a:bodyPr anchorCtr="0" anchor="t" bIns="45700" lIns="0" spcFirstLastPara="1" rIns="91425" wrap="square" tIns="0">
            <a:noAutofit/>
          </a:bodyPr>
          <a:lstStyle/>
          <a:p>
            <a:pPr indent="0" lvl="0" marL="0" marR="0" rtl="0" algn="l">
              <a:lnSpc>
                <a:spcPct val="110000"/>
              </a:lnSpc>
              <a:spcBef>
                <a:spcPts val="0"/>
              </a:spcBef>
              <a:spcAft>
                <a:spcPts val="0"/>
              </a:spcAft>
              <a:buClr>
                <a:schemeClr val="dk1"/>
              </a:buClr>
              <a:buSzPts val="1000"/>
              <a:buFont typeface="Arial"/>
              <a:buNone/>
            </a:pPr>
            <a:r>
              <a:rPr b="1" i="1" lang="en-US" sz="1000">
                <a:solidFill>
                  <a:schemeClr val="dk1"/>
                </a:solidFill>
                <a:latin typeface="Arial"/>
                <a:ea typeface="Arial"/>
                <a:cs typeface="Arial"/>
                <a:sym typeface="Arial"/>
              </a:rPr>
              <a:t>*Based on current Maximum CPP amounts and reductions. We recommend verifying your eligibility based on your contribution history.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63"/>
          <p:cNvSpPr/>
          <p:nvPr/>
        </p:nvSpPr>
        <p:spPr>
          <a:xfrm>
            <a:off x="-8550" y="0"/>
            <a:ext cx="9161100" cy="3341850"/>
          </a:xfrm>
          <a:prstGeom prst="rect">
            <a:avLst/>
          </a:prstGeom>
          <a:solidFill>
            <a:srgbClr val="005F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sz="1400">
              <a:solidFill>
                <a:srgbClr val="005F7F"/>
              </a:solidFill>
              <a:latin typeface="Arial"/>
              <a:ea typeface="Arial"/>
              <a:cs typeface="Arial"/>
              <a:sym typeface="Arial"/>
            </a:endParaRPr>
          </a:p>
        </p:txBody>
      </p:sp>
      <p:sp>
        <p:nvSpPr>
          <p:cNvPr id="392" name="Google Shape;392;p63"/>
          <p:cNvSpPr txBox="1"/>
          <p:nvPr>
            <p:ph idx="4294967295" type="title"/>
          </p:nvPr>
        </p:nvSpPr>
        <p:spPr>
          <a:xfrm>
            <a:off x="311700" y="603942"/>
            <a:ext cx="8520600" cy="101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US">
                <a:solidFill>
                  <a:srgbClr val="FFFFFF"/>
                </a:solidFill>
                <a:latin typeface="Verdana"/>
                <a:ea typeface="Verdana"/>
                <a:cs typeface="Verdana"/>
                <a:sym typeface="Verdana"/>
              </a:rPr>
              <a:t>The Team</a:t>
            </a:r>
            <a:endParaRPr b="1">
              <a:solidFill>
                <a:srgbClr val="FFFFFF"/>
              </a:solidFill>
              <a:latin typeface="Verdana"/>
              <a:ea typeface="Verdana"/>
              <a:cs typeface="Verdana"/>
              <a:sym typeface="Verdana"/>
            </a:endParaRPr>
          </a:p>
          <a:p>
            <a:pPr indent="0" lvl="0" marL="0" rtl="0" algn="ctr">
              <a:lnSpc>
                <a:spcPct val="100000"/>
              </a:lnSpc>
              <a:spcBef>
                <a:spcPts val="400"/>
              </a:spcBef>
              <a:spcAft>
                <a:spcPts val="400"/>
              </a:spcAft>
              <a:buSzPts val="3000"/>
              <a:buNone/>
            </a:pPr>
            <a:r>
              <a:rPr b="1" lang="en-US" sz="1600">
                <a:solidFill>
                  <a:srgbClr val="FFFFFF"/>
                </a:solidFill>
                <a:latin typeface="Verdana"/>
                <a:ea typeface="Verdana"/>
                <a:cs typeface="Verdana"/>
                <a:sym typeface="Verdana"/>
              </a:rPr>
              <a:t>The Advisory Group providing</a:t>
            </a:r>
            <a:r>
              <a:rPr b="1" i="1" lang="en-US" sz="1600">
                <a:solidFill>
                  <a:srgbClr val="FFFFFF"/>
                </a:solidFill>
                <a:latin typeface="Verdana"/>
                <a:ea typeface="Verdana"/>
                <a:cs typeface="Verdana"/>
                <a:sym typeface="Verdana"/>
              </a:rPr>
              <a:t> </a:t>
            </a:r>
            <a:r>
              <a:rPr b="1" lang="en-US" sz="1600">
                <a:solidFill>
                  <a:srgbClr val="FFFFFF"/>
                </a:solidFill>
                <a:latin typeface="Verdana"/>
                <a:ea typeface="Verdana"/>
                <a:cs typeface="Verdana"/>
                <a:sym typeface="Verdana"/>
              </a:rPr>
              <a:t>World Class Investment Solutions</a:t>
            </a:r>
            <a:endParaRPr b="1" sz="1600">
              <a:solidFill>
                <a:srgbClr val="FFFFFF"/>
              </a:solidFill>
              <a:latin typeface="Verdana"/>
              <a:ea typeface="Verdana"/>
              <a:cs typeface="Verdana"/>
              <a:sym typeface="Verdana"/>
            </a:endParaRPr>
          </a:p>
        </p:txBody>
      </p:sp>
      <p:pic>
        <p:nvPicPr>
          <p:cNvPr id="393" name="Google Shape;393;p63"/>
          <p:cNvPicPr preferRelativeResize="0"/>
          <p:nvPr/>
        </p:nvPicPr>
        <p:blipFill rotWithShape="1">
          <a:blip r:embed="rId3">
            <a:alphaModFix/>
          </a:blip>
          <a:srcRect b="0" l="16622" r="16622" t="0"/>
          <a:stretch/>
        </p:blipFill>
        <p:spPr>
          <a:xfrm>
            <a:off x="420725" y="2220270"/>
            <a:ext cx="1644300" cy="1644300"/>
          </a:xfrm>
          <a:prstGeom prst="ellipse">
            <a:avLst/>
          </a:prstGeom>
          <a:noFill/>
          <a:ln>
            <a:noFill/>
          </a:ln>
        </p:spPr>
      </p:pic>
      <p:pic>
        <p:nvPicPr>
          <p:cNvPr id="394" name="Google Shape;394;p63"/>
          <p:cNvPicPr preferRelativeResize="0"/>
          <p:nvPr/>
        </p:nvPicPr>
        <p:blipFill rotWithShape="1">
          <a:blip r:embed="rId4">
            <a:alphaModFix/>
          </a:blip>
          <a:srcRect b="0" l="16618" r="16612" t="0"/>
          <a:stretch/>
        </p:blipFill>
        <p:spPr>
          <a:xfrm>
            <a:off x="2638668" y="2220433"/>
            <a:ext cx="1644300" cy="1644000"/>
          </a:xfrm>
          <a:prstGeom prst="ellipse">
            <a:avLst/>
          </a:prstGeom>
          <a:noFill/>
          <a:ln>
            <a:noFill/>
          </a:ln>
        </p:spPr>
      </p:pic>
      <p:pic>
        <p:nvPicPr>
          <p:cNvPr id="395" name="Google Shape;395;p63"/>
          <p:cNvPicPr preferRelativeResize="0"/>
          <p:nvPr/>
        </p:nvPicPr>
        <p:blipFill rotWithShape="1">
          <a:blip r:embed="rId5">
            <a:alphaModFix/>
          </a:blip>
          <a:srcRect b="0" l="16622" r="16622" t="0"/>
          <a:stretch/>
        </p:blipFill>
        <p:spPr>
          <a:xfrm>
            <a:off x="4856629" y="2220258"/>
            <a:ext cx="1644300" cy="1644300"/>
          </a:xfrm>
          <a:prstGeom prst="ellipse">
            <a:avLst/>
          </a:prstGeom>
          <a:noFill/>
          <a:ln>
            <a:noFill/>
          </a:ln>
        </p:spPr>
      </p:pic>
      <p:sp>
        <p:nvSpPr>
          <p:cNvPr id="396" name="Google Shape;396;p63"/>
          <p:cNvSpPr txBox="1"/>
          <p:nvPr>
            <p:ph idx="4294967295" type="title"/>
          </p:nvPr>
        </p:nvSpPr>
        <p:spPr>
          <a:xfrm>
            <a:off x="126875" y="3995300"/>
            <a:ext cx="2232000" cy="578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1800">
                <a:solidFill>
                  <a:srgbClr val="005F7F"/>
                </a:solidFill>
                <a:latin typeface="Verdana"/>
                <a:ea typeface="Verdana"/>
                <a:cs typeface="Verdana"/>
                <a:sym typeface="Verdana"/>
              </a:rPr>
              <a:t>Claude Tétrault</a:t>
            </a:r>
            <a:endParaRPr b="1" sz="1800">
              <a:solidFill>
                <a:srgbClr val="005F7F"/>
              </a:solidFill>
              <a:latin typeface="Verdana"/>
              <a:ea typeface="Verdana"/>
              <a:cs typeface="Verdana"/>
              <a:sym typeface="Verdana"/>
            </a:endParaRPr>
          </a:p>
          <a:p>
            <a:pPr indent="0" lvl="0" marL="0" rtl="0" algn="ctr">
              <a:lnSpc>
                <a:spcPct val="100000"/>
              </a:lnSpc>
              <a:spcBef>
                <a:spcPts val="0"/>
              </a:spcBef>
              <a:spcAft>
                <a:spcPts val="0"/>
              </a:spcAft>
              <a:buClr>
                <a:srgbClr val="000000"/>
              </a:buClr>
              <a:buSzPts val="1100"/>
              <a:buNone/>
            </a:pPr>
            <a:r>
              <a:rPr lang="en-US" sz="1000">
                <a:solidFill>
                  <a:srgbClr val="005F7F"/>
                </a:solidFill>
                <a:highlight>
                  <a:srgbClr val="FFFFFF"/>
                </a:highlight>
                <a:latin typeface="Verdana"/>
                <a:ea typeface="Verdana"/>
                <a:cs typeface="Verdana"/>
                <a:sym typeface="Verdana"/>
              </a:rPr>
              <a:t>FCSI®</a:t>
            </a:r>
            <a:endParaRPr b="1" sz="1000">
              <a:solidFill>
                <a:srgbClr val="005F7F"/>
              </a:solidFill>
              <a:latin typeface="Verdana"/>
              <a:ea typeface="Verdana"/>
              <a:cs typeface="Verdana"/>
              <a:sym typeface="Verdana"/>
            </a:endParaRPr>
          </a:p>
        </p:txBody>
      </p:sp>
      <p:sp>
        <p:nvSpPr>
          <p:cNvPr id="397" name="Google Shape;397;p63"/>
          <p:cNvSpPr txBox="1"/>
          <p:nvPr>
            <p:ph idx="4294967295" type="body"/>
          </p:nvPr>
        </p:nvSpPr>
        <p:spPr>
          <a:xfrm>
            <a:off x="126875" y="4483750"/>
            <a:ext cx="2232000" cy="115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US" sz="1200">
                <a:solidFill>
                  <a:srgbClr val="005F7F"/>
                </a:solidFill>
                <a:latin typeface="Verdana"/>
                <a:ea typeface="Verdana"/>
                <a:cs typeface="Verdana"/>
                <a:sym typeface="Verdana"/>
              </a:rPr>
              <a:t>Investment Associate</a:t>
            </a:r>
            <a:endParaRPr b="1" sz="1200">
              <a:solidFill>
                <a:srgbClr val="005F7F"/>
              </a:solidFill>
              <a:latin typeface="Verdana"/>
              <a:ea typeface="Verdana"/>
              <a:cs typeface="Verdana"/>
              <a:sym typeface="Verdana"/>
            </a:endParaRPr>
          </a:p>
          <a:p>
            <a:pPr indent="0" lvl="0" marL="0" rtl="0" algn="ctr">
              <a:lnSpc>
                <a:spcPct val="115000"/>
              </a:lnSpc>
              <a:spcBef>
                <a:spcPts val="1600"/>
              </a:spcBef>
              <a:spcAft>
                <a:spcPts val="1600"/>
              </a:spcAft>
              <a:buSzPts val="1800"/>
              <a:buNone/>
            </a:pPr>
            <a:r>
              <a:rPr lang="en-US" sz="1200">
                <a:solidFill>
                  <a:srgbClr val="111111"/>
                </a:solidFill>
                <a:latin typeface="Verdana"/>
                <a:ea typeface="Verdana"/>
                <a:cs typeface="Verdana"/>
                <a:sym typeface="Verdana"/>
              </a:rPr>
              <a:t>Over 40 years of experience in the Investment Industry</a:t>
            </a:r>
            <a:endParaRPr sz="1200">
              <a:solidFill>
                <a:srgbClr val="111111"/>
              </a:solidFill>
              <a:latin typeface="Verdana"/>
              <a:ea typeface="Verdana"/>
              <a:cs typeface="Verdana"/>
              <a:sym typeface="Verdana"/>
            </a:endParaRPr>
          </a:p>
        </p:txBody>
      </p:sp>
      <p:sp>
        <p:nvSpPr>
          <p:cNvPr id="398" name="Google Shape;398;p63"/>
          <p:cNvSpPr txBox="1"/>
          <p:nvPr>
            <p:ph idx="4294967295" type="title"/>
          </p:nvPr>
        </p:nvSpPr>
        <p:spPr>
          <a:xfrm>
            <a:off x="2459130" y="3864419"/>
            <a:ext cx="2022300" cy="578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1800">
                <a:solidFill>
                  <a:srgbClr val="005F7F"/>
                </a:solidFill>
                <a:latin typeface="Verdana"/>
                <a:ea typeface="Verdana"/>
                <a:cs typeface="Verdana"/>
                <a:sym typeface="Verdana"/>
              </a:rPr>
              <a:t>Derrek Funk</a:t>
            </a:r>
            <a:endParaRPr b="1" sz="1800">
              <a:solidFill>
                <a:srgbClr val="005F7F"/>
              </a:solidFill>
              <a:latin typeface="Verdana"/>
              <a:ea typeface="Verdana"/>
              <a:cs typeface="Verdana"/>
              <a:sym typeface="Verdana"/>
            </a:endParaRPr>
          </a:p>
        </p:txBody>
      </p:sp>
      <p:sp>
        <p:nvSpPr>
          <p:cNvPr id="399" name="Google Shape;399;p63"/>
          <p:cNvSpPr txBox="1"/>
          <p:nvPr>
            <p:ph idx="4294967295" type="title"/>
          </p:nvPr>
        </p:nvSpPr>
        <p:spPr>
          <a:xfrm>
            <a:off x="4686441" y="3864419"/>
            <a:ext cx="2022300" cy="578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1800">
                <a:solidFill>
                  <a:srgbClr val="005F7F"/>
                </a:solidFill>
                <a:latin typeface="Verdana"/>
                <a:ea typeface="Verdana"/>
                <a:cs typeface="Verdana"/>
                <a:sym typeface="Verdana"/>
              </a:rPr>
              <a:t>Jean Moquin</a:t>
            </a:r>
            <a:endParaRPr b="1" sz="1800">
              <a:solidFill>
                <a:srgbClr val="005F7F"/>
              </a:solidFill>
              <a:latin typeface="Verdana"/>
              <a:ea typeface="Verdana"/>
              <a:cs typeface="Verdana"/>
              <a:sym typeface="Verdana"/>
            </a:endParaRPr>
          </a:p>
        </p:txBody>
      </p:sp>
      <p:sp>
        <p:nvSpPr>
          <p:cNvPr id="400" name="Google Shape;400;p63"/>
          <p:cNvSpPr txBox="1"/>
          <p:nvPr>
            <p:ph idx="4294967295" type="body"/>
          </p:nvPr>
        </p:nvSpPr>
        <p:spPr>
          <a:xfrm>
            <a:off x="2344825" y="4429675"/>
            <a:ext cx="2232000" cy="115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US" sz="1200">
                <a:solidFill>
                  <a:srgbClr val="005F7F"/>
                </a:solidFill>
                <a:latin typeface="Verdana"/>
                <a:ea typeface="Verdana"/>
                <a:cs typeface="Verdana"/>
                <a:sym typeface="Verdana"/>
              </a:rPr>
              <a:t>Investment Advisor</a:t>
            </a:r>
            <a:endParaRPr b="1" sz="1200">
              <a:solidFill>
                <a:srgbClr val="005F7F"/>
              </a:solidFill>
              <a:latin typeface="Verdana"/>
              <a:ea typeface="Verdana"/>
              <a:cs typeface="Verdana"/>
              <a:sym typeface="Verdana"/>
            </a:endParaRPr>
          </a:p>
          <a:p>
            <a:pPr indent="0" lvl="0" marL="0" rtl="0" algn="ctr">
              <a:lnSpc>
                <a:spcPct val="115000"/>
              </a:lnSpc>
              <a:spcBef>
                <a:spcPts val="1600"/>
              </a:spcBef>
              <a:spcAft>
                <a:spcPts val="1600"/>
              </a:spcAft>
              <a:buSzPts val="1800"/>
              <a:buNone/>
            </a:pPr>
            <a:r>
              <a:rPr lang="en-US" sz="1200">
                <a:solidFill>
                  <a:srgbClr val="111111"/>
                </a:solidFill>
                <a:latin typeface="Verdana"/>
                <a:ea typeface="Verdana"/>
                <a:cs typeface="Verdana"/>
                <a:sym typeface="Verdana"/>
              </a:rPr>
              <a:t>Over 10 years of experience in the Financial Services Industry</a:t>
            </a:r>
            <a:endParaRPr sz="1200">
              <a:solidFill>
                <a:srgbClr val="111111"/>
              </a:solidFill>
              <a:latin typeface="Verdana"/>
              <a:ea typeface="Verdana"/>
              <a:cs typeface="Verdana"/>
              <a:sym typeface="Verdana"/>
            </a:endParaRPr>
          </a:p>
        </p:txBody>
      </p:sp>
      <p:sp>
        <p:nvSpPr>
          <p:cNvPr id="401" name="Google Shape;401;p63"/>
          <p:cNvSpPr txBox="1"/>
          <p:nvPr>
            <p:ph idx="4294967295" type="body"/>
          </p:nvPr>
        </p:nvSpPr>
        <p:spPr>
          <a:xfrm>
            <a:off x="4519800" y="4392725"/>
            <a:ext cx="2355600" cy="115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US" sz="1200">
                <a:solidFill>
                  <a:srgbClr val="005F7F"/>
                </a:solidFill>
                <a:latin typeface="Verdana"/>
                <a:ea typeface="Verdana"/>
                <a:cs typeface="Verdana"/>
                <a:sym typeface="Verdana"/>
              </a:rPr>
              <a:t>Business Development Associate</a:t>
            </a:r>
            <a:endParaRPr b="1" sz="1200">
              <a:solidFill>
                <a:srgbClr val="005F7F"/>
              </a:solidFill>
              <a:latin typeface="Verdana"/>
              <a:ea typeface="Verdana"/>
              <a:cs typeface="Verdana"/>
              <a:sym typeface="Verdana"/>
            </a:endParaRPr>
          </a:p>
          <a:p>
            <a:pPr indent="0" lvl="0" marL="0" rtl="0" algn="ctr">
              <a:lnSpc>
                <a:spcPct val="115000"/>
              </a:lnSpc>
              <a:spcBef>
                <a:spcPts val="1600"/>
              </a:spcBef>
              <a:spcAft>
                <a:spcPts val="1600"/>
              </a:spcAft>
              <a:buSzPts val="1800"/>
              <a:buNone/>
            </a:pPr>
            <a:r>
              <a:rPr lang="en-US" sz="1200">
                <a:solidFill>
                  <a:srgbClr val="111111"/>
                </a:solidFill>
                <a:latin typeface="Verdana"/>
                <a:ea typeface="Verdana"/>
                <a:cs typeface="Verdana"/>
                <a:sym typeface="Verdana"/>
              </a:rPr>
              <a:t>Over 5 years of experience in the Digital Marketing Industry</a:t>
            </a:r>
            <a:endParaRPr sz="1200">
              <a:solidFill>
                <a:srgbClr val="111111"/>
              </a:solidFill>
              <a:latin typeface="Verdana"/>
              <a:ea typeface="Verdana"/>
              <a:cs typeface="Verdana"/>
              <a:sym typeface="Verdana"/>
            </a:endParaRPr>
          </a:p>
        </p:txBody>
      </p:sp>
      <p:sp>
        <p:nvSpPr>
          <p:cNvPr id="402" name="Google Shape;402;p63"/>
          <p:cNvSpPr txBox="1"/>
          <p:nvPr>
            <p:ph idx="4294967295" type="title"/>
          </p:nvPr>
        </p:nvSpPr>
        <p:spPr>
          <a:xfrm>
            <a:off x="6913765" y="3995294"/>
            <a:ext cx="2022300" cy="578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1800">
                <a:solidFill>
                  <a:srgbClr val="005F7F"/>
                </a:solidFill>
                <a:latin typeface="Verdana"/>
                <a:ea typeface="Verdana"/>
                <a:cs typeface="Verdana"/>
                <a:sym typeface="Verdana"/>
              </a:rPr>
              <a:t>Karen Kazina</a:t>
            </a:r>
            <a:endParaRPr b="1" sz="1800">
              <a:solidFill>
                <a:srgbClr val="005F7F"/>
              </a:solidFill>
              <a:latin typeface="Verdana"/>
              <a:ea typeface="Verdana"/>
              <a:cs typeface="Verdana"/>
              <a:sym typeface="Verdana"/>
            </a:endParaRPr>
          </a:p>
          <a:p>
            <a:pPr indent="0" lvl="0" marL="0" rtl="0" algn="ctr">
              <a:lnSpc>
                <a:spcPct val="100000"/>
              </a:lnSpc>
              <a:spcBef>
                <a:spcPts val="0"/>
              </a:spcBef>
              <a:spcAft>
                <a:spcPts val="0"/>
              </a:spcAft>
              <a:buSzPts val="3000"/>
              <a:buNone/>
            </a:pPr>
            <a:r>
              <a:rPr lang="en-US" sz="1000">
                <a:solidFill>
                  <a:srgbClr val="005F7F"/>
                </a:solidFill>
                <a:highlight>
                  <a:schemeClr val="lt1"/>
                </a:highlight>
                <a:latin typeface="Verdana"/>
                <a:ea typeface="Verdana"/>
                <a:cs typeface="Verdana"/>
                <a:sym typeface="Verdana"/>
              </a:rPr>
              <a:t>CIM®, MTI®</a:t>
            </a:r>
            <a:endParaRPr b="1" sz="1800">
              <a:solidFill>
                <a:srgbClr val="005F7F"/>
              </a:solidFill>
              <a:latin typeface="Verdana"/>
              <a:ea typeface="Verdana"/>
              <a:cs typeface="Verdana"/>
              <a:sym typeface="Verdana"/>
            </a:endParaRPr>
          </a:p>
        </p:txBody>
      </p:sp>
      <p:sp>
        <p:nvSpPr>
          <p:cNvPr id="403" name="Google Shape;403;p63"/>
          <p:cNvSpPr txBox="1"/>
          <p:nvPr>
            <p:ph idx="4294967295" type="body"/>
          </p:nvPr>
        </p:nvSpPr>
        <p:spPr>
          <a:xfrm>
            <a:off x="6793325" y="4483750"/>
            <a:ext cx="2263200" cy="115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US" sz="1200">
                <a:solidFill>
                  <a:srgbClr val="005F7F"/>
                </a:solidFill>
                <a:latin typeface="Verdana"/>
                <a:ea typeface="Verdana"/>
                <a:cs typeface="Verdana"/>
                <a:sym typeface="Verdana"/>
              </a:rPr>
              <a:t>Investment Advisor Assistant</a:t>
            </a:r>
            <a:endParaRPr b="1" sz="1200">
              <a:solidFill>
                <a:srgbClr val="005F7F"/>
              </a:solidFill>
              <a:latin typeface="Verdana"/>
              <a:ea typeface="Verdana"/>
              <a:cs typeface="Verdana"/>
              <a:sym typeface="Verdana"/>
            </a:endParaRPr>
          </a:p>
          <a:p>
            <a:pPr indent="0" lvl="0" marL="0" rtl="0" algn="ctr">
              <a:lnSpc>
                <a:spcPct val="115000"/>
              </a:lnSpc>
              <a:spcBef>
                <a:spcPts val="1600"/>
              </a:spcBef>
              <a:spcAft>
                <a:spcPts val="1600"/>
              </a:spcAft>
              <a:buSzPts val="1800"/>
              <a:buNone/>
            </a:pPr>
            <a:r>
              <a:rPr lang="en-US" sz="1200">
                <a:solidFill>
                  <a:srgbClr val="111111"/>
                </a:solidFill>
                <a:latin typeface="Verdana"/>
                <a:ea typeface="Verdana"/>
                <a:cs typeface="Verdana"/>
                <a:sym typeface="Verdana"/>
              </a:rPr>
              <a:t>Over 15 years of experience in the Financial Services Industry</a:t>
            </a:r>
            <a:endParaRPr sz="1200">
              <a:solidFill>
                <a:srgbClr val="111111"/>
              </a:solidFill>
              <a:latin typeface="Verdana"/>
              <a:ea typeface="Verdana"/>
              <a:cs typeface="Verdana"/>
              <a:sym typeface="Verdana"/>
            </a:endParaRPr>
          </a:p>
        </p:txBody>
      </p:sp>
      <p:pic>
        <p:nvPicPr>
          <p:cNvPr id="404" name="Google Shape;404;p63"/>
          <p:cNvPicPr preferRelativeResize="0"/>
          <p:nvPr/>
        </p:nvPicPr>
        <p:blipFill rotWithShape="1">
          <a:blip r:embed="rId6">
            <a:alphaModFix/>
          </a:blip>
          <a:srcRect b="0" l="19075" r="14155" t="0"/>
          <a:stretch/>
        </p:blipFill>
        <p:spPr>
          <a:xfrm>
            <a:off x="7112225" y="2220413"/>
            <a:ext cx="1644300" cy="1644000"/>
          </a:xfrm>
          <a:prstGeom prst="ellipse">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0" name="Shape 820"/>
        <p:cNvGrpSpPr/>
        <p:nvPr/>
      </p:nvGrpSpPr>
      <p:grpSpPr>
        <a:xfrm>
          <a:off x="0" y="0"/>
          <a:ext cx="0" cy="0"/>
          <a:chOff x="0" y="0"/>
          <a:chExt cx="0" cy="0"/>
        </a:xfrm>
      </p:grpSpPr>
      <p:sp>
        <p:nvSpPr>
          <p:cNvPr id="821" name="Google Shape;821;p99"/>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When should I start CPP?</a:t>
            </a:r>
            <a:endParaRPr/>
          </a:p>
        </p:txBody>
      </p:sp>
      <p:sp>
        <p:nvSpPr>
          <p:cNvPr id="822" name="Google Shape;822;p99"/>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823" name="Google Shape;823;p99"/>
          <p:cNvSpPr txBox="1"/>
          <p:nvPr>
            <p:ph idx="1" type="body"/>
          </p:nvPr>
        </p:nvSpPr>
        <p:spPr>
          <a:xfrm>
            <a:off x="381368" y="1273321"/>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accent1"/>
              </a:buClr>
              <a:buSzPts val="1800"/>
              <a:buNone/>
            </a:pPr>
            <a:r>
              <a:t/>
            </a:r>
            <a:endParaRPr b="1"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IT DEPENDS!</a:t>
            </a:r>
            <a:endParaRPr/>
          </a:p>
          <a:p>
            <a:pPr indent="0" lvl="0" marL="114300" rtl="0" algn="ctr">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Are you still working?</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Do you need the cash?</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Shortened Life Expectancy or Health Concerns</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Have you created a financial plan?</a:t>
            </a:r>
            <a:endParaRPr/>
          </a:p>
          <a:p>
            <a:pPr indent="0" lvl="0" marL="114300" rtl="0" algn="l">
              <a:lnSpc>
                <a:spcPct val="100000"/>
              </a:lnSpc>
              <a:spcBef>
                <a:spcPts val="0"/>
              </a:spcBef>
              <a:spcAft>
                <a:spcPts val="0"/>
              </a:spcAft>
              <a:buClr>
                <a:schemeClr val="accent1"/>
              </a:buClr>
              <a:buSzPts val="1800"/>
              <a:buNone/>
            </a:pPr>
            <a:r>
              <a:t/>
            </a:r>
            <a:endParaRPr b="1" i="1" sz="2800">
              <a:solidFill>
                <a:schemeClr val="dk1"/>
              </a:solidFill>
            </a:endParaRPr>
          </a:p>
          <a:p>
            <a:pPr indent="0" lvl="0" marL="114300" rtl="0" algn="l">
              <a:lnSpc>
                <a:spcPct val="100000"/>
              </a:lnSpc>
              <a:spcBef>
                <a:spcPts val="0"/>
              </a:spcBef>
              <a:spcAft>
                <a:spcPts val="0"/>
              </a:spcAft>
              <a:buClr>
                <a:schemeClr val="accent1"/>
              </a:buClr>
              <a:buSzPts val="18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7" name="Shape 827"/>
        <p:cNvGrpSpPr/>
        <p:nvPr/>
      </p:nvGrpSpPr>
      <p:grpSpPr>
        <a:xfrm>
          <a:off x="0" y="0"/>
          <a:ext cx="0" cy="0"/>
          <a:chOff x="0" y="0"/>
          <a:chExt cx="0" cy="0"/>
        </a:xfrm>
      </p:grpSpPr>
      <p:sp>
        <p:nvSpPr>
          <p:cNvPr id="828" name="Google Shape;828;p100"/>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CPP Breakeven Points</a:t>
            </a:r>
            <a:endParaRPr/>
          </a:p>
        </p:txBody>
      </p:sp>
      <p:sp>
        <p:nvSpPr>
          <p:cNvPr id="829" name="Google Shape;829;p10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pic>
        <p:nvPicPr>
          <p:cNvPr id="830" name="Google Shape;830;p100"/>
          <p:cNvPicPr preferRelativeResize="0"/>
          <p:nvPr/>
        </p:nvPicPr>
        <p:blipFill rotWithShape="1">
          <a:blip r:embed="rId3">
            <a:alphaModFix/>
          </a:blip>
          <a:srcRect b="0" l="0" r="0" t="0"/>
          <a:stretch/>
        </p:blipFill>
        <p:spPr>
          <a:xfrm>
            <a:off x="382350" y="1149370"/>
            <a:ext cx="8364458" cy="4257623"/>
          </a:xfrm>
          <a:prstGeom prst="rect">
            <a:avLst/>
          </a:prstGeom>
          <a:noFill/>
          <a:ln>
            <a:noFill/>
          </a:ln>
        </p:spPr>
      </p:pic>
      <p:sp>
        <p:nvSpPr>
          <p:cNvPr id="831" name="Google Shape;831;p100"/>
          <p:cNvSpPr/>
          <p:nvPr/>
        </p:nvSpPr>
        <p:spPr>
          <a:xfrm>
            <a:off x="467842" y="5422906"/>
            <a:ext cx="8364458" cy="389402"/>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900"/>
              <a:buFont typeface="Arial"/>
              <a:buNone/>
            </a:pPr>
            <a:r>
              <a:rPr b="1" i="1" lang="en-US" sz="900">
                <a:solidFill>
                  <a:schemeClr val="dk1"/>
                </a:solidFill>
                <a:latin typeface="Arial"/>
                <a:ea typeface="Arial"/>
                <a:cs typeface="Arial"/>
                <a:sym typeface="Arial"/>
              </a:rPr>
              <a:t>*Based on current maximum CPP amounts and reductions based on start ages and have not been adjusted for inflation or taxation. Taxation levels and saving contributions can have a large impact on the results We recommend reviewing your unique situation in deciding when is the right time to start receiving your CPP benefits.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6" name="Shape 836"/>
        <p:cNvGrpSpPr/>
        <p:nvPr/>
      </p:nvGrpSpPr>
      <p:grpSpPr>
        <a:xfrm>
          <a:off x="0" y="0"/>
          <a:ext cx="0" cy="0"/>
          <a:chOff x="0" y="0"/>
          <a:chExt cx="0" cy="0"/>
        </a:xfrm>
      </p:grpSpPr>
      <p:sp>
        <p:nvSpPr>
          <p:cNvPr id="837" name="Google Shape;837;p101"/>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lang="en-US" sz="3200">
                <a:solidFill>
                  <a:srgbClr val="00617F"/>
                </a:solidFill>
              </a:rPr>
              <a:t>CPP Death Benefits and Survivor Benefits</a:t>
            </a:r>
            <a:endParaRPr/>
          </a:p>
        </p:txBody>
      </p:sp>
      <p:sp>
        <p:nvSpPr>
          <p:cNvPr id="838" name="Google Shape;838;p10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Clr>
                <a:schemeClr val="dk1"/>
              </a:buClr>
              <a:buSzPts val="1800"/>
              <a:buNone/>
            </a:pPr>
            <a:r>
              <a:rPr b="1" lang="en-US" sz="2400">
                <a:solidFill>
                  <a:schemeClr val="dk1"/>
                </a:solidFill>
              </a:rPr>
              <a:t>CPP Death Benefit - $2500 Lump Sum</a:t>
            </a:r>
            <a:endParaRPr/>
          </a:p>
          <a:p>
            <a:pPr indent="0" lvl="0" marL="114300" rtl="0" algn="l">
              <a:lnSpc>
                <a:spcPct val="100000"/>
              </a:lnSpc>
              <a:spcBef>
                <a:spcPts val="0"/>
              </a:spcBef>
              <a:spcAft>
                <a:spcPts val="0"/>
              </a:spcAft>
              <a:buClr>
                <a:schemeClr val="accent1"/>
              </a:buClr>
              <a:buSzPts val="1800"/>
              <a:buNone/>
            </a:pPr>
            <a:r>
              <a:t/>
            </a:r>
            <a:endParaRPr b="1" sz="2400">
              <a:solidFill>
                <a:schemeClr val="dk1"/>
              </a:solidFill>
            </a:endParaRPr>
          </a:p>
          <a:p>
            <a:pPr indent="0" lvl="0" marL="114300" rtl="0" algn="l">
              <a:lnSpc>
                <a:spcPct val="100000"/>
              </a:lnSpc>
              <a:spcBef>
                <a:spcPts val="0"/>
              </a:spcBef>
              <a:spcAft>
                <a:spcPts val="0"/>
              </a:spcAft>
              <a:buClr>
                <a:schemeClr val="dk1"/>
              </a:buClr>
              <a:buSzPts val="1800"/>
              <a:buNone/>
            </a:pPr>
            <a:r>
              <a:rPr b="1" lang="en-US" sz="2400">
                <a:solidFill>
                  <a:schemeClr val="dk1"/>
                </a:solidFill>
              </a:rPr>
              <a:t>CPP Survivors Benefit</a:t>
            </a:r>
            <a:endParaRPr/>
          </a:p>
          <a:p>
            <a:pPr indent="-342900" lvl="0" marL="457200" rtl="0" algn="l">
              <a:lnSpc>
                <a:spcPct val="100000"/>
              </a:lnSpc>
              <a:spcBef>
                <a:spcPts val="0"/>
              </a:spcBef>
              <a:spcAft>
                <a:spcPts val="0"/>
              </a:spcAft>
              <a:buClr>
                <a:schemeClr val="dk1"/>
              </a:buClr>
              <a:buSzPts val="1800"/>
              <a:buFont typeface="Arial"/>
              <a:buChar char="•"/>
            </a:pPr>
            <a:r>
              <a:rPr b="1" lang="en-US" sz="2400">
                <a:solidFill>
                  <a:schemeClr val="dk1"/>
                </a:solidFill>
              </a:rPr>
              <a:t>Up to 60% of your Pension to the maximum one person is entitled to </a:t>
            </a:r>
            <a:endParaRPr/>
          </a:p>
          <a:p>
            <a:pPr indent="-342900" lvl="0" marL="457200" rtl="0" algn="l">
              <a:lnSpc>
                <a:spcPct val="100000"/>
              </a:lnSpc>
              <a:spcBef>
                <a:spcPts val="0"/>
              </a:spcBef>
              <a:spcAft>
                <a:spcPts val="0"/>
              </a:spcAft>
              <a:buClr>
                <a:schemeClr val="dk1"/>
              </a:buClr>
              <a:buSzPts val="1800"/>
              <a:buFont typeface="Arial"/>
              <a:buChar char="•"/>
            </a:pPr>
            <a:r>
              <a:rPr b="1" lang="en-US" sz="2400">
                <a:solidFill>
                  <a:schemeClr val="dk1"/>
                </a:solidFill>
              </a:rPr>
              <a:t>$250.27 per dependent</a:t>
            </a:r>
            <a:r>
              <a:rPr lang="en-US" sz="2400">
                <a:solidFill>
                  <a:schemeClr val="dk1"/>
                </a:solidFill>
              </a:rPr>
              <a:t>	</a:t>
            </a:r>
            <a:endParaRPr/>
          </a:p>
          <a:p>
            <a:pPr indent="-228600" lvl="0" marL="457200" rtl="0" algn="l">
              <a:lnSpc>
                <a:spcPct val="100000"/>
              </a:lnSpc>
              <a:spcBef>
                <a:spcPts val="0"/>
              </a:spcBef>
              <a:spcAft>
                <a:spcPts val="0"/>
              </a:spcAft>
              <a:buClr>
                <a:schemeClr val="accent1"/>
              </a:buClr>
              <a:buSzPts val="1800"/>
              <a:buFont typeface="Arial"/>
              <a:buNone/>
            </a:pPr>
            <a:r>
              <a:t/>
            </a:r>
            <a:endParaRPr sz="2400">
              <a:solidFill>
                <a:schemeClr val="dk1"/>
              </a:solidFill>
            </a:endParaRPr>
          </a:p>
          <a:p>
            <a:pPr indent="-228600" lvl="0" marL="457200" rtl="0" algn="l">
              <a:lnSpc>
                <a:spcPct val="100000"/>
              </a:lnSpc>
              <a:spcBef>
                <a:spcPts val="0"/>
              </a:spcBef>
              <a:spcAft>
                <a:spcPts val="0"/>
              </a:spcAft>
              <a:buClr>
                <a:schemeClr val="accent1"/>
              </a:buClr>
              <a:buSzPts val="1800"/>
              <a:buFont typeface="Arial"/>
              <a:buNone/>
            </a:pPr>
            <a:r>
              <a:t/>
            </a:r>
            <a:endParaRPr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Fact – If each spouse is eligible for the Maximum CPP benefit per month of $1154.58, the survivor does NOT get double the CPP, the one CPP benefit disappears after death</a:t>
            </a:r>
            <a:endParaRPr/>
          </a:p>
        </p:txBody>
      </p:sp>
      <p:sp>
        <p:nvSpPr>
          <p:cNvPr id="839" name="Google Shape;839;p101"/>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4" name="Shape 844"/>
        <p:cNvGrpSpPr/>
        <p:nvPr/>
      </p:nvGrpSpPr>
      <p:grpSpPr>
        <a:xfrm>
          <a:off x="0" y="0"/>
          <a:ext cx="0" cy="0"/>
          <a:chOff x="0" y="0"/>
          <a:chExt cx="0" cy="0"/>
        </a:xfrm>
      </p:grpSpPr>
      <p:sp>
        <p:nvSpPr>
          <p:cNvPr id="845" name="Google Shape;845;p102"/>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OAS – Old Age Security</a:t>
            </a:r>
            <a:endParaRPr/>
          </a:p>
        </p:txBody>
      </p:sp>
      <p:sp>
        <p:nvSpPr>
          <p:cNvPr id="846" name="Google Shape;846;p102"/>
          <p:cNvSpPr txBox="1"/>
          <p:nvPr>
            <p:ph idx="1" type="body"/>
          </p:nvPr>
        </p:nvSpPr>
        <p:spPr>
          <a:xfrm>
            <a:off x="500558" y="1240541"/>
            <a:ext cx="8520600" cy="4555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Non-Contributory Plan</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Funded from tax dollars</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Fixed Amount per month, currently $601.45/month</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Start at age 65 or defer till age 70 (.60% deferral bonus per month deferred)</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Claw Back of Benefits based on Taxable income ($77,580 to $125,696)</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Indexed Benefits</a:t>
            </a:r>
            <a:endParaRPr/>
          </a:p>
        </p:txBody>
      </p:sp>
      <p:sp>
        <p:nvSpPr>
          <p:cNvPr id="847" name="Google Shape;847;p102"/>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1" name="Shape 851"/>
        <p:cNvGrpSpPr/>
        <p:nvPr/>
      </p:nvGrpSpPr>
      <p:grpSpPr>
        <a:xfrm>
          <a:off x="0" y="0"/>
          <a:ext cx="0" cy="0"/>
          <a:chOff x="0" y="0"/>
          <a:chExt cx="0" cy="0"/>
        </a:xfrm>
      </p:grpSpPr>
      <p:sp>
        <p:nvSpPr>
          <p:cNvPr id="852" name="Google Shape;852;p103"/>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What is OAS Claw Back?</a:t>
            </a:r>
            <a:endParaRPr/>
          </a:p>
        </p:txBody>
      </p:sp>
      <p:sp>
        <p:nvSpPr>
          <p:cNvPr id="853" name="Google Shape;853;p10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pic>
        <p:nvPicPr>
          <p:cNvPr id="854" name="Google Shape;854;p103"/>
          <p:cNvPicPr preferRelativeResize="0"/>
          <p:nvPr/>
        </p:nvPicPr>
        <p:blipFill rotWithShape="1">
          <a:blip r:embed="rId3">
            <a:alphaModFix/>
          </a:blip>
          <a:srcRect b="0" l="0" r="0" t="0"/>
          <a:stretch/>
        </p:blipFill>
        <p:spPr>
          <a:xfrm>
            <a:off x="105758" y="1226820"/>
            <a:ext cx="8915400" cy="452628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8" name="Shape 858"/>
        <p:cNvGrpSpPr/>
        <p:nvPr/>
      </p:nvGrpSpPr>
      <p:grpSpPr>
        <a:xfrm>
          <a:off x="0" y="0"/>
          <a:ext cx="0" cy="0"/>
          <a:chOff x="0" y="0"/>
          <a:chExt cx="0" cy="0"/>
        </a:xfrm>
      </p:grpSpPr>
      <p:sp>
        <p:nvSpPr>
          <p:cNvPr id="859" name="Google Shape;859;p104"/>
          <p:cNvSpPr txBox="1"/>
          <p:nvPr>
            <p:ph idx="1" type="body"/>
          </p:nvPr>
        </p:nvSpPr>
        <p:spPr>
          <a:xfrm>
            <a:off x="226208" y="192482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Tax Planning Strategies</a:t>
            </a:r>
            <a:endParaRPr/>
          </a:p>
        </p:txBody>
      </p:sp>
      <p:sp>
        <p:nvSpPr>
          <p:cNvPr id="860" name="Google Shape;860;p104"/>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4" name="Shape 864"/>
        <p:cNvGrpSpPr/>
        <p:nvPr/>
      </p:nvGrpSpPr>
      <p:grpSpPr>
        <a:xfrm>
          <a:off x="0" y="0"/>
          <a:ext cx="0" cy="0"/>
          <a:chOff x="0" y="0"/>
          <a:chExt cx="0" cy="0"/>
        </a:xfrm>
      </p:grpSpPr>
      <p:sp>
        <p:nvSpPr>
          <p:cNvPr id="865" name="Google Shape;865;p105"/>
          <p:cNvSpPr txBox="1"/>
          <p:nvPr>
            <p:ph type="title"/>
          </p:nvPr>
        </p:nvSpPr>
        <p:spPr>
          <a:xfrm>
            <a:off x="478234" y="524539"/>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Current Manitoba Tax Rates</a:t>
            </a:r>
            <a:endParaRPr/>
          </a:p>
        </p:txBody>
      </p:sp>
      <p:sp>
        <p:nvSpPr>
          <p:cNvPr id="866" name="Google Shape;866;p105"/>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pic>
        <p:nvPicPr>
          <p:cNvPr id="867" name="Google Shape;867;p105"/>
          <p:cNvPicPr preferRelativeResize="0"/>
          <p:nvPr/>
        </p:nvPicPr>
        <p:blipFill rotWithShape="1">
          <a:blip r:embed="rId3">
            <a:alphaModFix/>
          </a:blip>
          <a:srcRect b="0" l="0" r="0" t="0"/>
          <a:stretch/>
        </p:blipFill>
        <p:spPr>
          <a:xfrm>
            <a:off x="282840" y="1156656"/>
            <a:ext cx="8715994" cy="456033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1" name="Shape 871"/>
        <p:cNvGrpSpPr/>
        <p:nvPr/>
      </p:nvGrpSpPr>
      <p:grpSpPr>
        <a:xfrm>
          <a:off x="0" y="0"/>
          <a:ext cx="0" cy="0"/>
          <a:chOff x="0" y="0"/>
          <a:chExt cx="0" cy="0"/>
        </a:xfrm>
      </p:grpSpPr>
      <p:sp>
        <p:nvSpPr>
          <p:cNvPr id="872" name="Google Shape;872;p106"/>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RRSP Withholding Taxes</a:t>
            </a:r>
            <a:endParaRPr/>
          </a:p>
        </p:txBody>
      </p:sp>
      <p:sp>
        <p:nvSpPr>
          <p:cNvPr id="873" name="Google Shape;873;p106"/>
          <p:cNvSpPr txBox="1"/>
          <p:nvPr>
            <p:ph idx="1" type="body"/>
          </p:nvPr>
        </p:nvSpPr>
        <p:spPr>
          <a:xfrm>
            <a:off x="226208" y="170943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dk1"/>
              </a:buClr>
              <a:buSzPts val="1800"/>
              <a:buNone/>
            </a:pPr>
            <a:r>
              <a:rPr b="1" lang="en-US" sz="2400">
                <a:solidFill>
                  <a:schemeClr val="dk1"/>
                </a:solidFill>
              </a:rPr>
              <a:t>Mandatory Withholding Taxes on Severance, RRSPs, RRIFs</a:t>
            </a:r>
            <a:endParaRPr/>
          </a:p>
          <a:p>
            <a:pPr indent="0" lvl="0" marL="114300" rtl="0" algn="ctr">
              <a:lnSpc>
                <a:spcPct val="100000"/>
              </a:lnSpc>
              <a:spcBef>
                <a:spcPts val="0"/>
              </a:spcBef>
              <a:spcAft>
                <a:spcPts val="0"/>
              </a:spcAft>
              <a:buClr>
                <a:schemeClr val="accent1"/>
              </a:buClr>
              <a:buSzPts val="1800"/>
              <a:buNone/>
            </a:pPr>
            <a:r>
              <a:t/>
            </a:r>
            <a:endParaRPr b="1"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Withholding Tax % based on Withdrawals</a:t>
            </a:r>
            <a:endParaRPr/>
          </a:p>
          <a:p>
            <a:pPr indent="0" lvl="0" marL="114300" rtl="0" algn="ctr">
              <a:lnSpc>
                <a:spcPct val="100000"/>
              </a:lnSpc>
              <a:spcBef>
                <a:spcPts val="0"/>
              </a:spcBef>
              <a:spcAft>
                <a:spcPts val="0"/>
              </a:spcAft>
              <a:buClr>
                <a:schemeClr val="accent1"/>
              </a:buClr>
              <a:buSzPts val="1800"/>
              <a:buNone/>
            </a:pPr>
            <a:r>
              <a:t/>
            </a:r>
            <a:endParaRPr b="1"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10% = &lt;$5000</a:t>
            </a:r>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20% = $5000.01 - $15,000</a:t>
            </a:r>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30% = &gt; $15,000.01</a:t>
            </a:r>
            <a:endParaRPr/>
          </a:p>
          <a:p>
            <a:pPr indent="0" lvl="0" marL="114300" rtl="0" algn="ctr">
              <a:lnSpc>
                <a:spcPct val="100000"/>
              </a:lnSpc>
              <a:spcBef>
                <a:spcPts val="0"/>
              </a:spcBef>
              <a:spcAft>
                <a:spcPts val="0"/>
              </a:spcAft>
              <a:buClr>
                <a:schemeClr val="accent1"/>
              </a:buClr>
              <a:buSzPts val="1800"/>
              <a:buNone/>
            </a:pPr>
            <a:r>
              <a:t/>
            </a:r>
            <a:endParaRPr b="1"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You can elect additional withholding taxes to avoid large unexpected tax bills</a:t>
            </a:r>
            <a:endParaRPr/>
          </a:p>
        </p:txBody>
      </p:sp>
      <p:sp>
        <p:nvSpPr>
          <p:cNvPr id="874" name="Google Shape;874;p10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8" name="Shape 878"/>
        <p:cNvGrpSpPr/>
        <p:nvPr/>
      </p:nvGrpSpPr>
      <p:grpSpPr>
        <a:xfrm>
          <a:off x="0" y="0"/>
          <a:ext cx="0" cy="0"/>
          <a:chOff x="0" y="0"/>
          <a:chExt cx="0" cy="0"/>
        </a:xfrm>
      </p:grpSpPr>
      <p:sp>
        <p:nvSpPr>
          <p:cNvPr id="879" name="Google Shape;879;p107"/>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Income Splitting – Eligible Income</a:t>
            </a:r>
            <a:endParaRPr/>
          </a:p>
        </p:txBody>
      </p:sp>
      <p:sp>
        <p:nvSpPr>
          <p:cNvPr id="880" name="Google Shape;880;p107"/>
          <p:cNvSpPr txBox="1"/>
          <p:nvPr>
            <p:ph idx="1" type="body"/>
          </p:nvPr>
        </p:nvSpPr>
        <p:spPr>
          <a:xfrm>
            <a:off x="311700" y="1356967"/>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dk1"/>
              </a:buClr>
              <a:buSzPts val="1800"/>
              <a:buNone/>
            </a:pPr>
            <a:r>
              <a:rPr b="1" lang="en-US" sz="1800">
                <a:solidFill>
                  <a:schemeClr val="dk1"/>
                </a:solidFill>
              </a:rPr>
              <a:t>Have each spouse in a similar tax bracket, thereby reducing your overall taxes paid as a couple.</a:t>
            </a:r>
            <a:endParaRPr/>
          </a:p>
          <a:p>
            <a:pPr indent="0" lvl="0" marL="114300" rtl="0" algn="l">
              <a:lnSpc>
                <a:spcPct val="100000"/>
              </a:lnSpc>
              <a:spcBef>
                <a:spcPts val="0"/>
              </a:spcBef>
              <a:spcAft>
                <a:spcPts val="0"/>
              </a:spcAft>
              <a:buClr>
                <a:schemeClr val="accent1"/>
              </a:buClr>
              <a:buSzPts val="1800"/>
              <a:buNone/>
            </a:pPr>
            <a:r>
              <a:t/>
            </a:r>
            <a:endParaRPr b="1" sz="1800" u="sng">
              <a:solidFill>
                <a:schemeClr val="dk1"/>
              </a:solidFill>
            </a:endParaRPr>
          </a:p>
          <a:p>
            <a:pPr indent="0" lvl="0" marL="114300" rtl="0" algn="l">
              <a:lnSpc>
                <a:spcPct val="100000"/>
              </a:lnSpc>
              <a:spcBef>
                <a:spcPts val="0"/>
              </a:spcBef>
              <a:spcAft>
                <a:spcPts val="0"/>
              </a:spcAft>
              <a:buClr>
                <a:schemeClr val="dk1"/>
              </a:buClr>
              <a:buSzPts val="1800"/>
              <a:buNone/>
            </a:pPr>
            <a:r>
              <a:rPr b="1" lang="en-US" sz="1800" u="sng">
                <a:solidFill>
                  <a:schemeClr val="dk1"/>
                </a:solidFill>
              </a:rPr>
              <a:t>Before age 65</a:t>
            </a:r>
            <a:endParaRPr b="1"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Periodic payments received directly from a defined benefit pension plan.</a:t>
            </a:r>
            <a:endParaRPr/>
          </a:p>
          <a:p>
            <a:pPr indent="0" lvl="0" marL="114300" rtl="0" algn="l">
              <a:lnSpc>
                <a:spcPct val="100000"/>
              </a:lnSpc>
              <a:spcBef>
                <a:spcPts val="0"/>
              </a:spcBef>
              <a:spcAft>
                <a:spcPts val="0"/>
              </a:spcAft>
              <a:buClr>
                <a:schemeClr val="accent1"/>
              </a:buClr>
              <a:buSzPts val="1800"/>
              <a:buNone/>
            </a:pPr>
            <a:r>
              <a:t/>
            </a:r>
            <a:endParaRPr sz="1800">
              <a:solidFill>
                <a:schemeClr val="dk1"/>
              </a:solidFill>
            </a:endParaRPr>
          </a:p>
          <a:p>
            <a:pPr indent="0" lvl="0" marL="114300" rtl="0" algn="l">
              <a:lnSpc>
                <a:spcPct val="100000"/>
              </a:lnSpc>
              <a:spcBef>
                <a:spcPts val="0"/>
              </a:spcBef>
              <a:spcAft>
                <a:spcPts val="0"/>
              </a:spcAft>
              <a:buClr>
                <a:schemeClr val="dk1"/>
              </a:buClr>
              <a:buSzPts val="1800"/>
              <a:buNone/>
            </a:pPr>
            <a:r>
              <a:rPr b="1" lang="en-US" sz="1800" u="sng">
                <a:solidFill>
                  <a:schemeClr val="dk1"/>
                </a:solidFill>
              </a:rPr>
              <a:t>Once you are 65 or older during the year</a:t>
            </a:r>
            <a:endParaRPr b="1"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Periodic payments received directly from a defined benefit pension plan.</a:t>
            </a:r>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Payments received from a RRIF, LIF, or LRIF.</a:t>
            </a:r>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Payments received from annuities purchased with the proceeds of an RRSP, RRIF, LIF, or LRIF.</a:t>
            </a:r>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The taxable portion of payments received under certain types of annuity contracts purchased with non-registered funds (typically prescribed annuity contracts).</a:t>
            </a:r>
            <a:endParaRPr/>
          </a:p>
          <a:p>
            <a:pPr indent="0" lvl="0" marL="114300" rtl="0" algn="l">
              <a:lnSpc>
                <a:spcPct val="100000"/>
              </a:lnSpc>
              <a:spcBef>
                <a:spcPts val="0"/>
              </a:spcBef>
              <a:spcAft>
                <a:spcPts val="0"/>
              </a:spcAft>
              <a:buClr>
                <a:schemeClr val="accent1"/>
              </a:buClr>
              <a:buSzPts val="1800"/>
              <a:buNone/>
            </a:pPr>
            <a:r>
              <a:t/>
            </a:r>
            <a:endParaRPr sz="1800">
              <a:solidFill>
                <a:schemeClr val="dk1"/>
              </a:solidFill>
            </a:endParaRPr>
          </a:p>
          <a:p>
            <a:pPr indent="0" lvl="0" marL="114300" rtl="0" algn="ctr">
              <a:lnSpc>
                <a:spcPct val="100000"/>
              </a:lnSpc>
              <a:spcBef>
                <a:spcPts val="0"/>
              </a:spcBef>
              <a:spcAft>
                <a:spcPts val="0"/>
              </a:spcAft>
              <a:buClr>
                <a:schemeClr val="dk1"/>
              </a:buClr>
              <a:buSzPts val="1800"/>
              <a:buNone/>
            </a:pPr>
            <a:r>
              <a:rPr b="1" i="1" lang="en-US" sz="1800">
                <a:solidFill>
                  <a:schemeClr val="dk1"/>
                </a:solidFill>
              </a:rPr>
              <a:t>Funds from RRSP withdrawals do NOT qualify for income splitting!</a:t>
            </a:r>
            <a:endParaRPr/>
          </a:p>
        </p:txBody>
      </p:sp>
      <p:sp>
        <p:nvSpPr>
          <p:cNvPr id="881" name="Google Shape;881;p10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5" name="Shape 885"/>
        <p:cNvGrpSpPr/>
        <p:nvPr/>
      </p:nvGrpSpPr>
      <p:grpSpPr>
        <a:xfrm>
          <a:off x="0" y="0"/>
          <a:ext cx="0" cy="0"/>
          <a:chOff x="0" y="0"/>
          <a:chExt cx="0" cy="0"/>
        </a:xfrm>
      </p:grpSpPr>
      <p:sp>
        <p:nvSpPr>
          <p:cNvPr id="886" name="Google Shape;886;p108"/>
          <p:cNvSpPr txBox="1"/>
          <p:nvPr>
            <p:ph type="title"/>
          </p:nvPr>
        </p:nvSpPr>
        <p:spPr>
          <a:xfrm>
            <a:off x="486562" y="381300"/>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Income Splitting Illustration</a:t>
            </a:r>
            <a:endParaRPr/>
          </a:p>
        </p:txBody>
      </p:sp>
      <p:sp>
        <p:nvSpPr>
          <p:cNvPr id="887" name="Google Shape;887;p10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pic>
        <p:nvPicPr>
          <p:cNvPr id="888" name="Google Shape;888;p108"/>
          <p:cNvPicPr preferRelativeResize="0"/>
          <p:nvPr/>
        </p:nvPicPr>
        <p:blipFill rotWithShape="1">
          <a:blip r:embed="rId3">
            <a:alphaModFix/>
          </a:blip>
          <a:srcRect b="0" l="0" r="0" t="0"/>
          <a:stretch/>
        </p:blipFill>
        <p:spPr>
          <a:xfrm>
            <a:off x="204642" y="1101289"/>
            <a:ext cx="8627658" cy="4313829"/>
          </a:xfrm>
          <a:prstGeom prst="rect">
            <a:avLst/>
          </a:prstGeom>
          <a:noFill/>
          <a:ln>
            <a:noFill/>
          </a:ln>
        </p:spPr>
      </p:pic>
      <p:sp>
        <p:nvSpPr>
          <p:cNvPr id="889" name="Google Shape;889;p108"/>
          <p:cNvSpPr txBox="1"/>
          <p:nvPr/>
        </p:nvSpPr>
        <p:spPr>
          <a:xfrm>
            <a:off x="486562" y="5319322"/>
            <a:ext cx="8187655" cy="271293"/>
          </a:xfrm>
          <a:prstGeom prst="rect">
            <a:avLst/>
          </a:prstGeom>
          <a:noFill/>
          <a:ln>
            <a:noFill/>
          </a:ln>
        </p:spPr>
        <p:txBody>
          <a:bodyPr anchorCtr="0" anchor="t" bIns="45700" lIns="0" spcFirstLastPara="1" rIns="91425" wrap="square" tIns="0">
            <a:noAutofit/>
          </a:bodyPr>
          <a:lstStyle/>
          <a:p>
            <a:pPr indent="0" lvl="0" marL="0" marR="0" rtl="0" algn="l">
              <a:lnSpc>
                <a:spcPct val="110000"/>
              </a:lnSpc>
              <a:spcBef>
                <a:spcPts val="0"/>
              </a:spcBef>
              <a:spcAft>
                <a:spcPts val="0"/>
              </a:spcAft>
              <a:buClr>
                <a:schemeClr val="accent1"/>
              </a:buClr>
              <a:buSzPts val="1400"/>
              <a:buFont typeface="Arial"/>
              <a:buNone/>
            </a:pPr>
            <a:r>
              <a:rPr b="1" lang="en-US" sz="1400">
                <a:solidFill>
                  <a:schemeClr val="accent1"/>
                </a:solidFill>
                <a:latin typeface="Arial"/>
                <a:ea typeface="Arial"/>
                <a:cs typeface="Arial"/>
                <a:sym typeface="Arial"/>
              </a:rPr>
              <a:t>          $ 4063 savings!                                  $5703 savings!                                $7734 savings!</a:t>
            </a:r>
            <a:endParaRPr/>
          </a:p>
        </p:txBody>
      </p:sp>
      <p:sp>
        <p:nvSpPr>
          <p:cNvPr id="890" name="Google Shape;890;p108"/>
          <p:cNvSpPr/>
          <p:nvPr/>
        </p:nvSpPr>
        <p:spPr>
          <a:xfrm>
            <a:off x="417747" y="5828221"/>
            <a:ext cx="8325284" cy="389402"/>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900"/>
              <a:buFont typeface="Arial"/>
              <a:buNone/>
            </a:pPr>
            <a:r>
              <a:rPr b="1" i="1" lang="en-US" sz="900">
                <a:solidFill>
                  <a:schemeClr val="dk1"/>
                </a:solidFill>
                <a:latin typeface="Arial"/>
                <a:ea typeface="Arial"/>
                <a:cs typeface="Arial"/>
                <a:sym typeface="Arial"/>
              </a:rPr>
              <a:t>*Based on estimated Manitoba Tax rates using EY.com tax calculator and assuming a full 50/50 income split. OAS claw back and tax credits not factored into calculations. Information is intended for illustration purposes and not implied tax advice.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1000"/>
                                        <p:tgtEl>
                                          <p:spTgt spid="8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88"/>
                                        </p:tgtEl>
                                      </p:cBhvr>
                                    </p:animEffect>
                                    <p:set>
                                      <p:cBhvr>
                                        <p:cTn dur="1" fill="hold">
                                          <p:stCondLst>
                                            <p:cond delay="500"/>
                                          </p:stCondLst>
                                        </p:cTn>
                                        <p:tgtEl>
                                          <p:spTgt spid="8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64"/>
          <p:cNvSpPr/>
          <p:nvPr/>
        </p:nvSpPr>
        <p:spPr>
          <a:xfrm>
            <a:off x="-8550" y="0"/>
            <a:ext cx="9161100" cy="3341850"/>
          </a:xfrm>
          <a:prstGeom prst="rect">
            <a:avLst/>
          </a:prstGeom>
          <a:solidFill>
            <a:srgbClr val="005F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10" name="Google Shape;410;p64"/>
          <p:cNvSpPr txBox="1"/>
          <p:nvPr>
            <p:ph idx="4294967295" type="title"/>
          </p:nvPr>
        </p:nvSpPr>
        <p:spPr>
          <a:xfrm>
            <a:off x="311700" y="672320"/>
            <a:ext cx="8520600" cy="101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US">
                <a:solidFill>
                  <a:srgbClr val="FFFFFF"/>
                </a:solidFill>
                <a:latin typeface="Verdana"/>
                <a:ea typeface="Verdana"/>
                <a:cs typeface="Verdana"/>
                <a:sym typeface="Verdana"/>
              </a:rPr>
              <a:t>The Team</a:t>
            </a:r>
            <a:endParaRPr b="1">
              <a:solidFill>
                <a:srgbClr val="FFFFFF"/>
              </a:solidFill>
              <a:latin typeface="Verdana"/>
              <a:ea typeface="Verdana"/>
              <a:cs typeface="Verdana"/>
              <a:sym typeface="Verdana"/>
            </a:endParaRPr>
          </a:p>
          <a:p>
            <a:pPr indent="0" lvl="0" marL="0" rtl="0" algn="ctr">
              <a:lnSpc>
                <a:spcPct val="100000"/>
              </a:lnSpc>
              <a:spcBef>
                <a:spcPts val="400"/>
              </a:spcBef>
              <a:spcAft>
                <a:spcPts val="400"/>
              </a:spcAft>
              <a:buSzPts val="3000"/>
              <a:buNone/>
            </a:pPr>
            <a:r>
              <a:rPr b="1" lang="en-US" sz="1600">
                <a:solidFill>
                  <a:srgbClr val="FFFFFF"/>
                </a:solidFill>
                <a:latin typeface="Verdana"/>
                <a:ea typeface="Verdana"/>
                <a:cs typeface="Verdana"/>
                <a:sym typeface="Verdana"/>
              </a:rPr>
              <a:t>The Advisory Group solving the financial problems you identified</a:t>
            </a:r>
            <a:endParaRPr b="1" sz="1600">
              <a:solidFill>
                <a:srgbClr val="FFFFFF"/>
              </a:solidFill>
              <a:latin typeface="Verdana"/>
              <a:ea typeface="Verdana"/>
              <a:cs typeface="Verdana"/>
              <a:sym typeface="Verdana"/>
            </a:endParaRPr>
          </a:p>
        </p:txBody>
      </p:sp>
      <p:pic>
        <p:nvPicPr>
          <p:cNvPr id="411" name="Google Shape;411;p64"/>
          <p:cNvPicPr preferRelativeResize="0"/>
          <p:nvPr/>
        </p:nvPicPr>
        <p:blipFill rotWithShape="1">
          <a:blip r:embed="rId3">
            <a:alphaModFix/>
          </a:blip>
          <a:srcRect b="0" l="14653" r="18680" t="0"/>
          <a:stretch/>
        </p:blipFill>
        <p:spPr>
          <a:xfrm>
            <a:off x="399300" y="2301245"/>
            <a:ext cx="1644300" cy="1644300"/>
          </a:xfrm>
          <a:prstGeom prst="ellipse">
            <a:avLst/>
          </a:prstGeom>
          <a:noFill/>
          <a:ln>
            <a:noFill/>
          </a:ln>
        </p:spPr>
      </p:pic>
      <p:pic>
        <p:nvPicPr>
          <p:cNvPr id="412" name="Google Shape;412;p64"/>
          <p:cNvPicPr preferRelativeResize="0"/>
          <p:nvPr/>
        </p:nvPicPr>
        <p:blipFill rotWithShape="1">
          <a:blip r:embed="rId4">
            <a:alphaModFix/>
          </a:blip>
          <a:srcRect b="0" l="16663" r="16655" t="0"/>
          <a:stretch/>
        </p:blipFill>
        <p:spPr>
          <a:xfrm>
            <a:off x="4925105" y="2301395"/>
            <a:ext cx="1644300" cy="1644000"/>
          </a:xfrm>
          <a:prstGeom prst="ellipse">
            <a:avLst/>
          </a:prstGeom>
          <a:noFill/>
          <a:ln>
            <a:noFill/>
          </a:ln>
        </p:spPr>
      </p:pic>
      <p:sp>
        <p:nvSpPr>
          <p:cNvPr id="413" name="Google Shape;413;p64"/>
          <p:cNvSpPr txBox="1"/>
          <p:nvPr>
            <p:ph idx="4294967295" type="title"/>
          </p:nvPr>
        </p:nvSpPr>
        <p:spPr>
          <a:xfrm>
            <a:off x="-33400" y="3945400"/>
            <a:ext cx="2529900" cy="578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1800">
                <a:solidFill>
                  <a:srgbClr val="005F7F"/>
                </a:solidFill>
                <a:latin typeface="Verdana"/>
                <a:ea typeface="Verdana"/>
                <a:cs typeface="Verdana"/>
                <a:sym typeface="Verdana"/>
              </a:rPr>
              <a:t>Jean-Luc Laflèche</a:t>
            </a:r>
            <a:endParaRPr b="1" sz="1800">
              <a:solidFill>
                <a:srgbClr val="005F7F"/>
              </a:solidFill>
              <a:latin typeface="Verdana"/>
              <a:ea typeface="Verdana"/>
              <a:cs typeface="Verdana"/>
              <a:sym typeface="Verdana"/>
            </a:endParaRPr>
          </a:p>
        </p:txBody>
      </p:sp>
      <p:sp>
        <p:nvSpPr>
          <p:cNvPr id="414" name="Google Shape;414;p64"/>
          <p:cNvSpPr txBox="1"/>
          <p:nvPr>
            <p:ph idx="4294967295" type="body"/>
          </p:nvPr>
        </p:nvSpPr>
        <p:spPr>
          <a:xfrm>
            <a:off x="165950" y="4516650"/>
            <a:ext cx="2131200" cy="115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US" sz="1200">
                <a:solidFill>
                  <a:srgbClr val="005F7F"/>
                </a:solidFill>
                <a:latin typeface="Verdana"/>
                <a:ea typeface="Verdana"/>
                <a:cs typeface="Verdana"/>
                <a:sym typeface="Verdana"/>
              </a:rPr>
              <a:t>Associate</a:t>
            </a:r>
            <a:endParaRPr b="1" sz="1200">
              <a:solidFill>
                <a:srgbClr val="005F7F"/>
              </a:solidFill>
              <a:latin typeface="Verdana"/>
              <a:ea typeface="Verdana"/>
              <a:cs typeface="Verdana"/>
              <a:sym typeface="Verdana"/>
            </a:endParaRPr>
          </a:p>
          <a:p>
            <a:pPr indent="0" lvl="0" marL="0" rtl="0" algn="ctr">
              <a:lnSpc>
                <a:spcPct val="115000"/>
              </a:lnSpc>
              <a:spcBef>
                <a:spcPts val="1600"/>
              </a:spcBef>
              <a:spcAft>
                <a:spcPts val="1600"/>
              </a:spcAft>
              <a:buSzPts val="1800"/>
              <a:buNone/>
            </a:pPr>
            <a:r>
              <a:rPr lang="en-US" sz="1200">
                <a:solidFill>
                  <a:srgbClr val="111111"/>
                </a:solidFill>
                <a:latin typeface="Verdana"/>
                <a:ea typeface="Verdana"/>
                <a:cs typeface="Verdana"/>
                <a:sym typeface="Verdana"/>
              </a:rPr>
              <a:t>Over 10 years experience in Business Operations</a:t>
            </a:r>
            <a:endParaRPr sz="1200">
              <a:solidFill>
                <a:srgbClr val="111111"/>
              </a:solidFill>
              <a:latin typeface="Verdana"/>
              <a:ea typeface="Verdana"/>
              <a:cs typeface="Verdana"/>
              <a:sym typeface="Verdana"/>
            </a:endParaRPr>
          </a:p>
        </p:txBody>
      </p:sp>
      <p:sp>
        <p:nvSpPr>
          <p:cNvPr id="415" name="Google Shape;415;p64"/>
          <p:cNvSpPr txBox="1"/>
          <p:nvPr>
            <p:ph idx="4294967295" type="title"/>
          </p:nvPr>
        </p:nvSpPr>
        <p:spPr>
          <a:xfrm>
            <a:off x="4736100" y="4075375"/>
            <a:ext cx="2022300" cy="490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1800">
                <a:solidFill>
                  <a:srgbClr val="005F7F"/>
                </a:solidFill>
                <a:latin typeface="Verdana"/>
                <a:ea typeface="Verdana"/>
                <a:cs typeface="Verdana"/>
                <a:sym typeface="Verdana"/>
              </a:rPr>
              <a:t>Ester Kamenz</a:t>
            </a:r>
            <a:endParaRPr b="1" sz="1800">
              <a:solidFill>
                <a:srgbClr val="005F7F"/>
              </a:solidFill>
              <a:latin typeface="Verdana"/>
              <a:ea typeface="Verdana"/>
              <a:cs typeface="Verdana"/>
              <a:sym typeface="Verdana"/>
            </a:endParaRPr>
          </a:p>
        </p:txBody>
      </p:sp>
      <p:sp>
        <p:nvSpPr>
          <p:cNvPr id="416" name="Google Shape;416;p64"/>
          <p:cNvSpPr txBox="1"/>
          <p:nvPr>
            <p:ph idx="4294967295" type="body"/>
          </p:nvPr>
        </p:nvSpPr>
        <p:spPr>
          <a:xfrm>
            <a:off x="4611450" y="4516650"/>
            <a:ext cx="2271600" cy="115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US" sz="1200">
                <a:solidFill>
                  <a:srgbClr val="005F7F"/>
                </a:solidFill>
                <a:latin typeface="Verdana"/>
                <a:ea typeface="Verdana"/>
                <a:cs typeface="Verdana"/>
                <a:sym typeface="Verdana"/>
              </a:rPr>
              <a:t>Branch Administrator</a:t>
            </a:r>
            <a:endParaRPr b="1" sz="1200">
              <a:solidFill>
                <a:srgbClr val="005F7F"/>
              </a:solidFill>
              <a:latin typeface="Verdana"/>
              <a:ea typeface="Verdana"/>
              <a:cs typeface="Verdana"/>
              <a:sym typeface="Verdana"/>
            </a:endParaRPr>
          </a:p>
          <a:p>
            <a:pPr indent="0" lvl="0" marL="0" rtl="0" algn="ctr">
              <a:lnSpc>
                <a:spcPct val="115000"/>
              </a:lnSpc>
              <a:spcBef>
                <a:spcPts val="1600"/>
              </a:spcBef>
              <a:spcAft>
                <a:spcPts val="1600"/>
              </a:spcAft>
              <a:buSzPts val="1800"/>
              <a:buNone/>
            </a:pPr>
            <a:r>
              <a:rPr lang="en-US" sz="1200">
                <a:solidFill>
                  <a:srgbClr val="111111"/>
                </a:solidFill>
                <a:latin typeface="Verdana"/>
                <a:ea typeface="Verdana"/>
                <a:cs typeface="Verdana"/>
                <a:sym typeface="Verdana"/>
              </a:rPr>
              <a:t>Over 5 years of experience in the Financial Services Industry</a:t>
            </a:r>
            <a:endParaRPr sz="1200">
              <a:solidFill>
                <a:srgbClr val="111111"/>
              </a:solidFill>
              <a:latin typeface="Verdana"/>
              <a:ea typeface="Verdana"/>
              <a:cs typeface="Verdana"/>
              <a:sym typeface="Verdana"/>
            </a:endParaRPr>
          </a:p>
        </p:txBody>
      </p:sp>
      <p:pic>
        <p:nvPicPr>
          <p:cNvPr id="417" name="Google Shape;417;p64"/>
          <p:cNvPicPr preferRelativeResize="0"/>
          <p:nvPr/>
        </p:nvPicPr>
        <p:blipFill rotWithShape="1">
          <a:blip r:embed="rId5">
            <a:alphaModFix/>
          </a:blip>
          <a:srcRect b="31127" l="0" r="0" t="2187"/>
          <a:stretch/>
        </p:blipFill>
        <p:spPr>
          <a:xfrm>
            <a:off x="2662200" y="2325400"/>
            <a:ext cx="1644300" cy="1644000"/>
          </a:xfrm>
          <a:prstGeom prst="ellipse">
            <a:avLst/>
          </a:prstGeom>
          <a:noFill/>
          <a:ln>
            <a:noFill/>
          </a:ln>
        </p:spPr>
      </p:pic>
      <p:sp>
        <p:nvSpPr>
          <p:cNvPr id="418" name="Google Shape;418;p64"/>
          <p:cNvSpPr txBox="1"/>
          <p:nvPr/>
        </p:nvSpPr>
        <p:spPr>
          <a:xfrm>
            <a:off x="2503450" y="4071600"/>
            <a:ext cx="1971900" cy="53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rgbClr val="005F7F"/>
                </a:solidFill>
                <a:latin typeface="Verdana"/>
                <a:ea typeface="Verdana"/>
                <a:cs typeface="Verdana"/>
                <a:sym typeface="Verdana"/>
              </a:rPr>
              <a:t>Adam Buss</a:t>
            </a:r>
            <a:endParaRPr b="1" sz="1800">
              <a:solidFill>
                <a:srgbClr val="005F7F"/>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Arial"/>
              <a:buNone/>
            </a:pPr>
            <a:r>
              <a:rPr lang="en-US" sz="1000">
                <a:solidFill>
                  <a:srgbClr val="005F7F"/>
                </a:solidFill>
                <a:highlight>
                  <a:srgbClr val="FFFFFF"/>
                </a:highlight>
                <a:latin typeface="Verdana"/>
                <a:ea typeface="Verdana"/>
                <a:cs typeface="Verdana"/>
                <a:sym typeface="Verdana"/>
              </a:rPr>
              <a:t>CFP® RRC® FCSI® CLU®</a:t>
            </a:r>
            <a:endParaRPr sz="1000">
              <a:solidFill>
                <a:srgbClr val="005F7F"/>
              </a:solidFill>
              <a:latin typeface="Verdana"/>
              <a:ea typeface="Verdana"/>
              <a:cs typeface="Verdana"/>
              <a:sym typeface="Verdana"/>
            </a:endParaRPr>
          </a:p>
        </p:txBody>
      </p:sp>
      <p:sp>
        <p:nvSpPr>
          <p:cNvPr id="419" name="Google Shape;419;p64"/>
          <p:cNvSpPr txBox="1"/>
          <p:nvPr/>
        </p:nvSpPr>
        <p:spPr>
          <a:xfrm>
            <a:off x="2304000" y="4823850"/>
            <a:ext cx="2360700" cy="1130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lang="en-US" sz="1200">
                <a:solidFill>
                  <a:srgbClr val="005F7F"/>
                </a:solidFill>
                <a:latin typeface="Verdana"/>
                <a:ea typeface="Verdana"/>
                <a:cs typeface="Verdana"/>
                <a:sym typeface="Verdana"/>
              </a:rPr>
              <a:t>Wealth and Estate Planning Specialist</a:t>
            </a:r>
            <a:endParaRPr b="1" sz="1200">
              <a:solidFill>
                <a:srgbClr val="005F7F"/>
              </a:solidFill>
              <a:latin typeface="Verdana"/>
              <a:ea typeface="Verdana"/>
              <a:cs typeface="Verdana"/>
              <a:sym typeface="Verdana"/>
            </a:endParaRPr>
          </a:p>
          <a:p>
            <a:pPr indent="0" lvl="0" marL="0" marR="0" rtl="0" algn="ctr">
              <a:lnSpc>
                <a:spcPct val="115000"/>
              </a:lnSpc>
              <a:spcBef>
                <a:spcPts val="1600"/>
              </a:spcBef>
              <a:spcAft>
                <a:spcPts val="1600"/>
              </a:spcAft>
              <a:buClr>
                <a:srgbClr val="000000"/>
              </a:buClr>
              <a:buSzPts val="1200"/>
              <a:buFont typeface="Arial"/>
              <a:buNone/>
            </a:pPr>
            <a:r>
              <a:rPr lang="en-US" sz="1200">
                <a:solidFill>
                  <a:srgbClr val="111111"/>
                </a:solidFill>
                <a:latin typeface="Verdana"/>
                <a:ea typeface="Verdana"/>
                <a:cs typeface="Verdana"/>
                <a:sym typeface="Verdana"/>
              </a:rPr>
              <a:t>Over 15 years of experience in Wealth and Estate Planning</a:t>
            </a:r>
            <a:endParaRPr sz="1400">
              <a:solidFill>
                <a:srgbClr val="111111"/>
              </a:solidFill>
              <a:latin typeface="Verdana"/>
              <a:ea typeface="Verdana"/>
              <a:cs typeface="Verdana"/>
              <a:sym typeface="Verdana"/>
            </a:endParaRPr>
          </a:p>
        </p:txBody>
      </p:sp>
      <p:sp>
        <p:nvSpPr>
          <p:cNvPr id="420" name="Google Shape;420;p64"/>
          <p:cNvSpPr txBox="1"/>
          <p:nvPr/>
        </p:nvSpPr>
        <p:spPr>
          <a:xfrm>
            <a:off x="6973800" y="4157550"/>
            <a:ext cx="2022300" cy="359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rgbClr val="005F7F"/>
                </a:solidFill>
                <a:latin typeface="Verdana"/>
                <a:ea typeface="Verdana"/>
                <a:cs typeface="Verdana"/>
                <a:sym typeface="Verdana"/>
              </a:rPr>
              <a:t>Keri Wersh</a:t>
            </a:r>
            <a:endParaRPr sz="1400">
              <a:solidFill>
                <a:srgbClr val="005F7F"/>
              </a:solidFill>
              <a:latin typeface="Verdana"/>
              <a:ea typeface="Verdana"/>
              <a:cs typeface="Verdana"/>
              <a:sym typeface="Verdana"/>
            </a:endParaRPr>
          </a:p>
        </p:txBody>
      </p:sp>
      <p:sp>
        <p:nvSpPr>
          <p:cNvPr id="421" name="Google Shape;421;p64"/>
          <p:cNvSpPr txBox="1"/>
          <p:nvPr/>
        </p:nvSpPr>
        <p:spPr>
          <a:xfrm>
            <a:off x="6849150" y="4673350"/>
            <a:ext cx="2271600" cy="1130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lang="en-US" sz="1200">
                <a:solidFill>
                  <a:srgbClr val="005F7F"/>
                </a:solidFill>
                <a:latin typeface="Verdana"/>
                <a:ea typeface="Verdana"/>
                <a:cs typeface="Verdana"/>
                <a:sym typeface="Verdana"/>
              </a:rPr>
              <a:t>Investment Associate</a:t>
            </a:r>
            <a:endParaRPr b="1" sz="1200">
              <a:solidFill>
                <a:srgbClr val="005F7F"/>
              </a:solidFill>
              <a:latin typeface="Verdana"/>
              <a:ea typeface="Verdana"/>
              <a:cs typeface="Verdana"/>
              <a:sym typeface="Verdana"/>
            </a:endParaRPr>
          </a:p>
          <a:p>
            <a:pPr indent="0" lvl="0" marL="0" marR="0" rtl="0" algn="ctr">
              <a:lnSpc>
                <a:spcPct val="115000"/>
              </a:lnSpc>
              <a:spcBef>
                <a:spcPts val="1600"/>
              </a:spcBef>
              <a:spcAft>
                <a:spcPts val="1600"/>
              </a:spcAft>
              <a:buClr>
                <a:srgbClr val="000000"/>
              </a:buClr>
              <a:buSzPts val="1200"/>
              <a:buFont typeface="Arial"/>
              <a:buNone/>
            </a:pPr>
            <a:r>
              <a:rPr lang="en-US" sz="1200">
                <a:solidFill>
                  <a:srgbClr val="111111"/>
                </a:solidFill>
                <a:latin typeface="Verdana"/>
                <a:ea typeface="Verdana"/>
                <a:cs typeface="Verdana"/>
                <a:sym typeface="Verdana"/>
              </a:rPr>
              <a:t>Over 20 years of experience in the Financial Services Industry</a:t>
            </a:r>
            <a:endParaRPr sz="1400">
              <a:solidFill>
                <a:srgbClr val="111111"/>
              </a:solidFill>
              <a:latin typeface="Verdana"/>
              <a:ea typeface="Verdana"/>
              <a:cs typeface="Verdana"/>
              <a:sym typeface="Verdana"/>
            </a:endParaRPr>
          </a:p>
        </p:txBody>
      </p:sp>
      <p:pic>
        <p:nvPicPr>
          <p:cNvPr id="422" name="Google Shape;422;p64"/>
          <p:cNvPicPr preferRelativeResize="0"/>
          <p:nvPr/>
        </p:nvPicPr>
        <p:blipFill rotWithShape="1">
          <a:blip r:embed="rId6">
            <a:alphaModFix/>
          </a:blip>
          <a:srcRect b="0" l="16626" r="16621" t="0"/>
          <a:stretch/>
        </p:blipFill>
        <p:spPr>
          <a:xfrm>
            <a:off x="7162790" y="2325245"/>
            <a:ext cx="1644300" cy="1644300"/>
          </a:xfrm>
          <a:prstGeom prst="ellipse">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4" name="Shape 894"/>
        <p:cNvGrpSpPr/>
        <p:nvPr/>
      </p:nvGrpSpPr>
      <p:grpSpPr>
        <a:xfrm>
          <a:off x="0" y="0"/>
          <a:ext cx="0" cy="0"/>
          <a:chOff x="0" y="0"/>
          <a:chExt cx="0" cy="0"/>
        </a:xfrm>
      </p:grpSpPr>
      <p:sp>
        <p:nvSpPr>
          <p:cNvPr id="895" name="Google Shape;895;p109"/>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Maximizing your TFSA </a:t>
            </a:r>
            <a:br>
              <a:rPr b="1" lang="en-US" sz="3200">
                <a:solidFill>
                  <a:srgbClr val="00617F"/>
                </a:solidFill>
              </a:rPr>
            </a:br>
            <a:r>
              <a:rPr b="1" lang="en-US" sz="1600">
                <a:solidFill>
                  <a:srgbClr val="00617F"/>
                </a:solidFill>
              </a:rPr>
              <a:t>(Tax-Free Savings Account)</a:t>
            </a:r>
            <a:endParaRPr/>
          </a:p>
        </p:txBody>
      </p:sp>
      <p:sp>
        <p:nvSpPr>
          <p:cNvPr id="896" name="Google Shape;896;p109"/>
          <p:cNvSpPr txBox="1"/>
          <p:nvPr>
            <p:ph idx="1" type="body"/>
          </p:nvPr>
        </p:nvSpPr>
        <p:spPr>
          <a:xfrm>
            <a:off x="500558" y="2040361"/>
            <a:ext cx="8104427" cy="4555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Same investment options as your RRSP</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Current Lifetime Contribution limit of $63,500</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Annual contributions $6000</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Great source of additional funds to supplement your lifestyle need without taxation!</a:t>
            </a:r>
            <a:endParaRPr/>
          </a:p>
        </p:txBody>
      </p:sp>
      <p:sp>
        <p:nvSpPr>
          <p:cNvPr id="897" name="Google Shape;897;p109"/>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1" name="Shape 901"/>
        <p:cNvGrpSpPr/>
        <p:nvPr/>
      </p:nvGrpSpPr>
      <p:grpSpPr>
        <a:xfrm>
          <a:off x="0" y="0"/>
          <a:ext cx="0" cy="0"/>
          <a:chOff x="0" y="0"/>
          <a:chExt cx="0" cy="0"/>
        </a:xfrm>
      </p:grpSpPr>
      <p:sp>
        <p:nvSpPr>
          <p:cNvPr id="902" name="Google Shape;902;p110"/>
          <p:cNvSpPr txBox="1"/>
          <p:nvPr>
            <p:ph idx="1" type="body"/>
          </p:nvPr>
        </p:nvSpPr>
        <p:spPr>
          <a:xfrm>
            <a:off x="311700" y="143714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Your</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Insurance</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Needs</a:t>
            </a:r>
            <a:endParaRPr/>
          </a:p>
          <a:p>
            <a:pPr indent="0" lvl="0" marL="114300" rtl="0" algn="ctr">
              <a:lnSpc>
                <a:spcPct val="100000"/>
              </a:lnSpc>
              <a:spcBef>
                <a:spcPts val="0"/>
              </a:spcBef>
              <a:spcAft>
                <a:spcPts val="0"/>
              </a:spcAft>
              <a:buClr>
                <a:schemeClr val="accent1"/>
              </a:buClr>
              <a:buSzPts val="1800"/>
              <a:buNone/>
            </a:pPr>
            <a:r>
              <a:t/>
            </a:r>
            <a:endParaRPr b="1" sz="6000">
              <a:latin typeface="Arial"/>
              <a:ea typeface="Arial"/>
              <a:cs typeface="Arial"/>
              <a:sym typeface="Arial"/>
            </a:endParaRPr>
          </a:p>
        </p:txBody>
      </p:sp>
      <p:sp>
        <p:nvSpPr>
          <p:cNvPr id="903" name="Google Shape;903;p11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7" name="Shape 907"/>
        <p:cNvGrpSpPr/>
        <p:nvPr/>
      </p:nvGrpSpPr>
      <p:grpSpPr>
        <a:xfrm>
          <a:off x="0" y="0"/>
          <a:ext cx="0" cy="0"/>
          <a:chOff x="0" y="0"/>
          <a:chExt cx="0" cy="0"/>
        </a:xfrm>
      </p:grpSpPr>
      <p:sp>
        <p:nvSpPr>
          <p:cNvPr id="908" name="Google Shape;908;p111"/>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What are your Insurance needs?</a:t>
            </a:r>
            <a:endParaRPr/>
          </a:p>
        </p:txBody>
      </p:sp>
      <p:sp>
        <p:nvSpPr>
          <p:cNvPr id="909" name="Google Shape;909;p111"/>
          <p:cNvSpPr txBox="1"/>
          <p:nvPr>
            <p:ph idx="1" type="body"/>
          </p:nvPr>
        </p:nvSpPr>
        <p:spPr>
          <a:xfrm>
            <a:off x="500558" y="1652603"/>
            <a:ext cx="8520600" cy="4555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What insurance to you have in place?</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When was the last time you reviewed it?</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What impact would a change in health or premature death have on your family’s finances?</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Do your children have insurance coverage?</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Have you completed an insurance analysis before?</a:t>
            </a:r>
            <a:endParaRPr/>
          </a:p>
        </p:txBody>
      </p:sp>
      <p:sp>
        <p:nvSpPr>
          <p:cNvPr id="910" name="Google Shape;910;p111"/>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4" name="Shape 914"/>
        <p:cNvGrpSpPr/>
        <p:nvPr/>
      </p:nvGrpSpPr>
      <p:grpSpPr>
        <a:xfrm>
          <a:off x="0" y="0"/>
          <a:ext cx="0" cy="0"/>
          <a:chOff x="0" y="0"/>
          <a:chExt cx="0" cy="0"/>
        </a:xfrm>
      </p:grpSpPr>
      <p:sp>
        <p:nvSpPr>
          <p:cNvPr id="915" name="Google Shape;915;p112"/>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Life Insurance</a:t>
            </a:r>
            <a:endParaRPr/>
          </a:p>
        </p:txBody>
      </p:sp>
      <p:sp>
        <p:nvSpPr>
          <p:cNvPr id="916" name="Google Shape;916;p112"/>
          <p:cNvSpPr txBox="1"/>
          <p:nvPr>
            <p:ph idx="1" type="body"/>
          </p:nvPr>
        </p:nvSpPr>
        <p:spPr>
          <a:xfrm>
            <a:off x="311700" y="170943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dk1"/>
              </a:buClr>
              <a:buSzPts val="1800"/>
              <a:buNone/>
            </a:pPr>
            <a:r>
              <a:rPr b="1" lang="en-US" sz="1800">
                <a:solidFill>
                  <a:schemeClr val="dk1"/>
                </a:solidFill>
              </a:rPr>
              <a:t>The recommended Life Insurance Coverage is generally 7 – 15 x Annual Income</a:t>
            </a:r>
            <a:endParaRPr/>
          </a:p>
          <a:p>
            <a:pPr indent="0" lvl="0" marL="114300" rtl="0" algn="ctr">
              <a:lnSpc>
                <a:spcPct val="100000"/>
              </a:lnSpc>
              <a:spcBef>
                <a:spcPts val="0"/>
              </a:spcBef>
              <a:spcAft>
                <a:spcPts val="0"/>
              </a:spcAft>
              <a:buClr>
                <a:schemeClr val="accent1"/>
              </a:buClr>
              <a:buSzPts val="1800"/>
              <a:buNone/>
            </a:pPr>
            <a:r>
              <a:t/>
            </a:r>
            <a:endParaRPr b="1" sz="1800">
              <a:solidFill>
                <a:schemeClr val="dk1"/>
              </a:solidFill>
            </a:endParaRPr>
          </a:p>
          <a:p>
            <a:pPr indent="0" lvl="0" marL="114300" rtl="0" algn="ctr">
              <a:lnSpc>
                <a:spcPct val="100000"/>
              </a:lnSpc>
              <a:spcBef>
                <a:spcPts val="0"/>
              </a:spcBef>
              <a:spcAft>
                <a:spcPts val="0"/>
              </a:spcAft>
              <a:buClr>
                <a:schemeClr val="dk1"/>
              </a:buClr>
              <a:buSzPts val="1800"/>
              <a:buNone/>
            </a:pPr>
            <a:r>
              <a:rPr b="1" lang="en-US" sz="1800">
                <a:solidFill>
                  <a:schemeClr val="dk1"/>
                </a:solidFill>
              </a:rPr>
              <a:t>Example $100,000 Salary = $700,000 to $1,500,000 in coverage.</a:t>
            </a:r>
            <a:endParaRPr/>
          </a:p>
          <a:p>
            <a:pPr indent="0" lvl="0" marL="114300" rtl="0" algn="ctr">
              <a:lnSpc>
                <a:spcPct val="100000"/>
              </a:lnSpc>
              <a:spcBef>
                <a:spcPts val="0"/>
              </a:spcBef>
              <a:spcAft>
                <a:spcPts val="0"/>
              </a:spcAft>
              <a:buClr>
                <a:schemeClr val="accent1"/>
              </a:buClr>
              <a:buSzPts val="1800"/>
              <a:buNone/>
            </a:pPr>
            <a:r>
              <a:t/>
            </a:r>
            <a:endParaRPr sz="1800">
              <a:solidFill>
                <a:schemeClr val="dk1"/>
              </a:solidFill>
            </a:endParaRPr>
          </a:p>
          <a:p>
            <a:pPr indent="0" lvl="0" marL="114300" rtl="0" algn="ctr">
              <a:lnSpc>
                <a:spcPct val="100000"/>
              </a:lnSpc>
              <a:spcBef>
                <a:spcPts val="0"/>
              </a:spcBef>
              <a:spcAft>
                <a:spcPts val="0"/>
              </a:spcAft>
              <a:buClr>
                <a:schemeClr val="dk1"/>
              </a:buClr>
              <a:buSzPts val="1800"/>
              <a:buNone/>
            </a:pPr>
            <a:r>
              <a:rPr b="1" i="1" lang="en-US" sz="1800" u="sng">
                <a:solidFill>
                  <a:schemeClr val="dk1"/>
                </a:solidFill>
              </a:rPr>
              <a:t>The average Canadian has only 5 x of Annual Income in Life Insurance</a:t>
            </a:r>
            <a:endParaRPr/>
          </a:p>
          <a:p>
            <a:pPr indent="0" lvl="0" marL="114300" rtl="0" algn="ctr">
              <a:lnSpc>
                <a:spcPct val="100000"/>
              </a:lnSpc>
              <a:spcBef>
                <a:spcPts val="0"/>
              </a:spcBef>
              <a:spcAft>
                <a:spcPts val="0"/>
              </a:spcAft>
              <a:buClr>
                <a:schemeClr val="accent1"/>
              </a:buClr>
              <a:buSzPts val="1800"/>
              <a:buNone/>
            </a:pPr>
            <a:r>
              <a:t/>
            </a:r>
            <a:endParaRPr b="1" i="1" sz="1800" u="sng">
              <a:solidFill>
                <a:schemeClr val="dk1"/>
              </a:solidFill>
            </a:endParaRPr>
          </a:p>
          <a:p>
            <a:pPr indent="-342900" lvl="0" marL="457200" rtl="0" algn="ctr">
              <a:lnSpc>
                <a:spcPct val="100000"/>
              </a:lnSpc>
              <a:spcBef>
                <a:spcPts val="0"/>
              </a:spcBef>
              <a:spcAft>
                <a:spcPts val="0"/>
              </a:spcAft>
              <a:buClr>
                <a:schemeClr val="dk1"/>
              </a:buClr>
              <a:buSzPts val="1800"/>
              <a:buChar char="●"/>
            </a:pPr>
            <a:r>
              <a:rPr b="1" i="1" lang="en-US" sz="1800">
                <a:solidFill>
                  <a:schemeClr val="dk1"/>
                </a:solidFill>
              </a:rPr>
              <a:t>Insurance needs evolve over time</a:t>
            </a:r>
            <a:endParaRPr/>
          </a:p>
          <a:p>
            <a:pPr indent="-342900" lvl="0" marL="457200" rtl="0" algn="ctr">
              <a:lnSpc>
                <a:spcPct val="100000"/>
              </a:lnSpc>
              <a:spcBef>
                <a:spcPts val="0"/>
              </a:spcBef>
              <a:spcAft>
                <a:spcPts val="0"/>
              </a:spcAft>
              <a:buClr>
                <a:schemeClr val="dk1"/>
              </a:buClr>
              <a:buSzPts val="1800"/>
              <a:buChar char="●"/>
            </a:pPr>
            <a:r>
              <a:rPr b="1" i="1" lang="en-US" sz="1800">
                <a:solidFill>
                  <a:schemeClr val="dk1"/>
                </a:solidFill>
              </a:rPr>
              <a:t>Insurance needs do NOT stop at retirement</a:t>
            </a:r>
            <a:endParaRPr/>
          </a:p>
          <a:p>
            <a:pPr indent="-228600" lvl="0" marL="457200" rtl="0" algn="ctr">
              <a:lnSpc>
                <a:spcPct val="100000"/>
              </a:lnSpc>
              <a:spcBef>
                <a:spcPts val="0"/>
              </a:spcBef>
              <a:spcAft>
                <a:spcPts val="0"/>
              </a:spcAft>
              <a:buClr>
                <a:schemeClr val="accent1"/>
              </a:buClr>
              <a:buSzPts val="1800"/>
              <a:buNone/>
            </a:pPr>
            <a:r>
              <a:t/>
            </a:r>
            <a:endParaRPr b="1" i="1" sz="1800">
              <a:solidFill>
                <a:schemeClr val="dk1"/>
              </a:solidFill>
            </a:endParaRPr>
          </a:p>
          <a:p>
            <a:pPr indent="0" lvl="0" marL="114300" rtl="0" algn="ctr">
              <a:lnSpc>
                <a:spcPct val="100000"/>
              </a:lnSpc>
              <a:spcBef>
                <a:spcPts val="0"/>
              </a:spcBef>
              <a:spcAft>
                <a:spcPts val="0"/>
              </a:spcAft>
              <a:buClr>
                <a:schemeClr val="dk1"/>
              </a:buClr>
              <a:buSzPts val="1800"/>
              <a:buNone/>
            </a:pPr>
            <a:r>
              <a:rPr b="1" i="1" lang="en-US" sz="1800">
                <a:solidFill>
                  <a:schemeClr val="dk1"/>
                </a:solidFill>
              </a:rPr>
              <a:t>Do you have long term tax consequences? – Cottage, rental properties, business, etc</a:t>
            </a:r>
            <a:endParaRPr b="1" i="1" sz="1800">
              <a:solidFill>
                <a:schemeClr val="dk1"/>
              </a:solidFill>
            </a:endParaRPr>
          </a:p>
          <a:p>
            <a:pPr indent="0" lvl="0" marL="114300" rtl="0" algn="ctr">
              <a:lnSpc>
                <a:spcPct val="100000"/>
              </a:lnSpc>
              <a:spcBef>
                <a:spcPts val="0"/>
              </a:spcBef>
              <a:spcAft>
                <a:spcPts val="0"/>
              </a:spcAft>
              <a:buClr>
                <a:schemeClr val="accent1"/>
              </a:buClr>
              <a:buSzPts val="1800"/>
              <a:buNone/>
            </a:pPr>
            <a:r>
              <a:t/>
            </a:r>
            <a:endParaRPr b="1" i="1" sz="1800">
              <a:solidFill>
                <a:schemeClr val="dk1"/>
              </a:solidFill>
            </a:endParaRPr>
          </a:p>
          <a:p>
            <a:pPr indent="0" lvl="0" marL="114300" rtl="0" algn="ctr">
              <a:lnSpc>
                <a:spcPct val="100000"/>
              </a:lnSpc>
              <a:spcBef>
                <a:spcPts val="0"/>
              </a:spcBef>
              <a:spcAft>
                <a:spcPts val="0"/>
              </a:spcAft>
              <a:buClr>
                <a:schemeClr val="dk1"/>
              </a:buClr>
              <a:buSzPts val="1800"/>
              <a:buNone/>
            </a:pPr>
            <a:r>
              <a:rPr b="1" i="1" lang="en-US" sz="1800">
                <a:solidFill>
                  <a:schemeClr val="dk1"/>
                </a:solidFill>
              </a:rPr>
              <a:t>What happens if your surviving spouse receives less pension, loses a CPP and potentially both OAS?</a:t>
            </a:r>
            <a:endParaRPr/>
          </a:p>
        </p:txBody>
      </p:sp>
      <p:sp>
        <p:nvSpPr>
          <p:cNvPr id="917" name="Google Shape;917;p112"/>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1" name="Shape 921"/>
        <p:cNvGrpSpPr/>
        <p:nvPr/>
      </p:nvGrpSpPr>
      <p:grpSpPr>
        <a:xfrm>
          <a:off x="0" y="0"/>
          <a:ext cx="0" cy="0"/>
          <a:chOff x="0" y="0"/>
          <a:chExt cx="0" cy="0"/>
        </a:xfrm>
      </p:grpSpPr>
      <p:sp>
        <p:nvSpPr>
          <p:cNvPr id="922" name="Google Shape;922;p113"/>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Critical Illness Insurance</a:t>
            </a:r>
            <a:endParaRPr/>
          </a:p>
        </p:txBody>
      </p:sp>
      <p:sp>
        <p:nvSpPr>
          <p:cNvPr id="923" name="Google Shape;923;p113"/>
          <p:cNvSpPr txBox="1"/>
          <p:nvPr>
            <p:ph idx="1" type="body"/>
          </p:nvPr>
        </p:nvSpPr>
        <p:spPr>
          <a:xfrm>
            <a:off x="311700" y="1249250"/>
            <a:ext cx="8520600" cy="5248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Clr>
                <a:schemeClr val="dk1"/>
              </a:buClr>
              <a:buSzPts val="1800"/>
              <a:buNone/>
            </a:pPr>
            <a:r>
              <a:rPr b="1" lang="en-US" sz="2000">
                <a:solidFill>
                  <a:schemeClr val="dk1"/>
                </a:solidFill>
              </a:rPr>
              <a:t>TAX-FREE lump-sum payout upon diagnosis of a qualifying covered illness</a:t>
            </a:r>
            <a:endParaRPr/>
          </a:p>
          <a:p>
            <a:pPr indent="0" lvl="0" marL="114300" rtl="0" algn="l">
              <a:lnSpc>
                <a:spcPct val="100000"/>
              </a:lnSpc>
              <a:spcBef>
                <a:spcPts val="0"/>
              </a:spcBef>
              <a:spcAft>
                <a:spcPts val="0"/>
              </a:spcAft>
              <a:buClr>
                <a:schemeClr val="accent1"/>
              </a:buClr>
              <a:buSzPts val="1800"/>
              <a:buNone/>
            </a:pPr>
            <a:r>
              <a:t/>
            </a:r>
            <a:endParaRPr/>
          </a:p>
          <a:p>
            <a:pPr indent="0" lvl="0" marL="114300" rtl="0" algn="l">
              <a:lnSpc>
                <a:spcPct val="100000"/>
              </a:lnSpc>
              <a:spcBef>
                <a:spcPts val="0"/>
              </a:spcBef>
              <a:spcAft>
                <a:spcPts val="0"/>
              </a:spcAft>
              <a:buClr>
                <a:schemeClr val="accent1"/>
              </a:buClr>
              <a:buSzPts val="1800"/>
              <a:buNone/>
            </a:pPr>
            <a:r>
              <a:t/>
            </a:r>
            <a:endParaRPr/>
          </a:p>
        </p:txBody>
      </p:sp>
      <p:sp>
        <p:nvSpPr>
          <p:cNvPr id="924" name="Google Shape;924;p11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925" name="Google Shape;925;p113"/>
          <p:cNvSpPr txBox="1"/>
          <p:nvPr/>
        </p:nvSpPr>
        <p:spPr>
          <a:xfrm>
            <a:off x="1383275" y="1965850"/>
            <a:ext cx="3345900" cy="3118200"/>
          </a:xfrm>
          <a:prstGeom prst="rect">
            <a:avLst/>
          </a:prstGeom>
          <a:noFill/>
          <a:ln>
            <a:noFill/>
          </a:ln>
        </p:spPr>
        <p:txBody>
          <a:bodyPr anchorCtr="0" anchor="t" bIns="91425" lIns="91425" spcFirstLastPara="1" rIns="91425" wrap="square" tIns="91425">
            <a:noAutofit/>
          </a:bodyPr>
          <a:lstStyle/>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Aortic Surgery</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Aplastic Anemia</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Bacterial Meningitis</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Benign Brain Tumor</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Blindness</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Cancer (Life Threatening)</a:t>
            </a:r>
            <a:r>
              <a:rPr b="1" baseline="30000" lang="en-US" sz="1000" u="sng">
                <a:solidFill>
                  <a:schemeClr val="dk1"/>
                </a:solidFill>
                <a:latin typeface="Arial"/>
                <a:ea typeface="Arial"/>
                <a:cs typeface="Arial"/>
                <a:sym typeface="Arial"/>
                <a:hlinkClick r:id="rId3"/>
              </a:rPr>
              <a:t>2</a:t>
            </a:r>
            <a:endParaRPr b="1" sz="1000">
              <a:solidFill>
                <a:schemeClr val="dk1"/>
              </a:solidFill>
              <a:latin typeface="Arial"/>
              <a:ea typeface="Arial"/>
              <a:cs typeface="Arial"/>
              <a:sym typeface="Arial"/>
            </a:endParaRPr>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Coma</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Coronary Angioplasty</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Coronary Artery Bypass Surgery</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Deafness</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Dementia including Alzheimer’s Disease</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Early Breast Cancer</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Early Prostate Cancer</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Early Skin Cancer</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Early Stage Blood Cancer</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Early Stage Intestinal Cancer</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Early Thyroid Cancer</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Heart Attack</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Heart Valve Replacement or Repair</a:t>
            </a:r>
            <a:endParaRPr sz="1000"/>
          </a:p>
          <a:p>
            <a:pPr indent="0" lvl="0" marL="114300" marR="0" rtl="0" algn="l">
              <a:lnSpc>
                <a:spcPct val="100000"/>
              </a:lnSpc>
              <a:spcBef>
                <a:spcPts val="0"/>
              </a:spcBef>
              <a:spcAft>
                <a:spcPts val="0"/>
              </a:spcAft>
              <a:buClr>
                <a:schemeClr val="accent1"/>
              </a:buClr>
              <a:buSzPts val="1800"/>
              <a:buFont typeface="Arial"/>
              <a:buNone/>
            </a:pPr>
            <a:r>
              <a:t/>
            </a:r>
            <a:endParaRPr b="0" sz="1000">
              <a:solidFill>
                <a:schemeClr val="accent1"/>
              </a:solidFill>
              <a:latin typeface="Arial"/>
              <a:ea typeface="Arial"/>
              <a:cs typeface="Arial"/>
              <a:sym typeface="Arial"/>
            </a:endParaRPr>
          </a:p>
        </p:txBody>
      </p:sp>
      <p:sp>
        <p:nvSpPr>
          <p:cNvPr id="926" name="Google Shape;926;p113"/>
          <p:cNvSpPr txBox="1"/>
          <p:nvPr/>
        </p:nvSpPr>
        <p:spPr>
          <a:xfrm>
            <a:off x="1442850" y="5093875"/>
            <a:ext cx="6715200" cy="524700"/>
          </a:xfrm>
          <a:prstGeom prst="rect">
            <a:avLst/>
          </a:prstGeom>
          <a:noFill/>
          <a:ln>
            <a:noFill/>
          </a:ln>
        </p:spPr>
        <p:txBody>
          <a:bodyPr anchorCtr="0" anchor="t" bIns="91425" lIns="91425" spcFirstLastPara="1" rIns="91425" wrap="square" tIns="91425">
            <a:noAutofit/>
          </a:bodyPr>
          <a:lstStyle/>
          <a:p>
            <a:pPr indent="0" lvl="0" marL="114300" marR="0" rtl="0" algn="l">
              <a:lnSpc>
                <a:spcPct val="100000"/>
              </a:lnSpc>
              <a:spcBef>
                <a:spcPts val="0"/>
              </a:spcBef>
              <a:spcAft>
                <a:spcPts val="0"/>
              </a:spcAft>
              <a:buClr>
                <a:schemeClr val="dk1"/>
              </a:buClr>
              <a:buSzPts val="1800"/>
              <a:buFont typeface="Arial"/>
              <a:buNone/>
            </a:pPr>
            <a:r>
              <a:rPr b="1" lang="en-US" sz="2400">
                <a:solidFill>
                  <a:schemeClr val="dk1"/>
                </a:solidFill>
                <a:latin typeface="Arial"/>
                <a:ea typeface="Arial"/>
                <a:cs typeface="Arial"/>
                <a:sym typeface="Arial"/>
              </a:rPr>
              <a:t>What impact would a serious illness have </a:t>
            </a:r>
            <a:endParaRPr b="1" sz="2400">
              <a:solidFill>
                <a:schemeClr val="dk1"/>
              </a:solidFill>
              <a:latin typeface="Arial"/>
              <a:ea typeface="Arial"/>
              <a:cs typeface="Arial"/>
              <a:sym typeface="Arial"/>
            </a:endParaRPr>
          </a:p>
          <a:p>
            <a:pPr indent="0" lvl="0" marL="114300" marR="0" rtl="0" algn="ctr">
              <a:lnSpc>
                <a:spcPct val="100000"/>
              </a:lnSpc>
              <a:spcBef>
                <a:spcPts val="0"/>
              </a:spcBef>
              <a:spcAft>
                <a:spcPts val="0"/>
              </a:spcAft>
              <a:buClr>
                <a:schemeClr val="dk1"/>
              </a:buClr>
              <a:buSzPts val="1800"/>
              <a:buFont typeface="Arial"/>
              <a:buNone/>
            </a:pPr>
            <a:r>
              <a:rPr b="1" lang="en-US" sz="2400">
                <a:solidFill>
                  <a:schemeClr val="dk1"/>
                </a:solidFill>
                <a:latin typeface="Arial"/>
                <a:ea typeface="Arial"/>
                <a:cs typeface="Arial"/>
                <a:sym typeface="Arial"/>
              </a:rPr>
              <a:t>on your family?</a:t>
            </a:r>
            <a:endParaRPr/>
          </a:p>
          <a:p>
            <a:pPr indent="0" lvl="0" marL="114300" marR="0" rtl="0" algn="l">
              <a:lnSpc>
                <a:spcPct val="100000"/>
              </a:lnSpc>
              <a:spcBef>
                <a:spcPts val="0"/>
              </a:spcBef>
              <a:spcAft>
                <a:spcPts val="0"/>
              </a:spcAft>
              <a:buClr>
                <a:schemeClr val="accent1"/>
              </a:buClr>
              <a:buSzPts val="1800"/>
              <a:buFont typeface="Arial"/>
              <a:buNone/>
            </a:pPr>
            <a:r>
              <a:t/>
            </a:r>
            <a:endParaRPr b="1" sz="1200">
              <a:solidFill>
                <a:schemeClr val="dk1"/>
              </a:solidFill>
              <a:latin typeface="Arial"/>
              <a:ea typeface="Arial"/>
              <a:cs typeface="Arial"/>
              <a:sym typeface="Arial"/>
            </a:endParaRPr>
          </a:p>
          <a:p>
            <a:pPr indent="0" lvl="0" marL="114300" marR="0" rtl="0" algn="l">
              <a:lnSpc>
                <a:spcPct val="100000"/>
              </a:lnSpc>
              <a:spcBef>
                <a:spcPts val="0"/>
              </a:spcBef>
              <a:spcAft>
                <a:spcPts val="0"/>
              </a:spcAft>
              <a:buClr>
                <a:schemeClr val="accent1"/>
              </a:buClr>
              <a:buSzPts val="1800"/>
              <a:buFont typeface="Arial"/>
              <a:buNone/>
            </a:pPr>
            <a:r>
              <a:t/>
            </a:r>
            <a:endParaRPr b="0" sz="1100">
              <a:solidFill>
                <a:schemeClr val="accent1"/>
              </a:solidFill>
              <a:latin typeface="Arial"/>
              <a:ea typeface="Arial"/>
              <a:cs typeface="Arial"/>
              <a:sym typeface="Arial"/>
            </a:endParaRPr>
          </a:p>
        </p:txBody>
      </p:sp>
      <p:sp>
        <p:nvSpPr>
          <p:cNvPr id="927" name="Google Shape;927;p113"/>
          <p:cNvSpPr txBox="1"/>
          <p:nvPr/>
        </p:nvSpPr>
        <p:spPr>
          <a:xfrm>
            <a:off x="4729175" y="1965850"/>
            <a:ext cx="3657600" cy="28290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Char char="●"/>
            </a:pPr>
            <a:r>
              <a:rPr b="1" lang="en-US" sz="1000">
                <a:solidFill>
                  <a:schemeClr val="dk1"/>
                </a:solidFill>
              </a:rPr>
              <a:t>Kidney Failure</a:t>
            </a:r>
            <a:endParaRPr sz="1000"/>
          </a:p>
          <a:p>
            <a:pPr indent="-292100" lvl="0" marL="457200" rtl="0" algn="l">
              <a:spcBef>
                <a:spcPts val="0"/>
              </a:spcBef>
              <a:spcAft>
                <a:spcPts val="0"/>
              </a:spcAft>
              <a:buClr>
                <a:schemeClr val="dk1"/>
              </a:buClr>
              <a:buSzPts val="1000"/>
              <a:buChar char="●"/>
            </a:pPr>
            <a:r>
              <a:rPr b="1" lang="en-US" sz="1000">
                <a:solidFill>
                  <a:schemeClr val="dk1"/>
                </a:solidFill>
              </a:rPr>
              <a:t>Loss of Independent Existence</a:t>
            </a:r>
            <a:endParaRPr sz="1000"/>
          </a:p>
          <a:p>
            <a:pPr indent="-292100" lvl="0" marL="457200" rtl="0" algn="l">
              <a:spcBef>
                <a:spcPts val="0"/>
              </a:spcBef>
              <a:spcAft>
                <a:spcPts val="0"/>
              </a:spcAft>
              <a:buClr>
                <a:schemeClr val="dk1"/>
              </a:buClr>
              <a:buSzPts val="1000"/>
              <a:buChar char="●"/>
            </a:pPr>
            <a:r>
              <a:rPr b="1" lang="en-US" sz="1000">
                <a:solidFill>
                  <a:schemeClr val="dk1"/>
                </a:solidFill>
              </a:rPr>
              <a:t>Loss of Limbs</a:t>
            </a:r>
            <a:endParaRPr sz="1000"/>
          </a:p>
          <a:p>
            <a:pPr indent="-292100" lvl="0" marL="457200" rtl="0" algn="l">
              <a:spcBef>
                <a:spcPts val="0"/>
              </a:spcBef>
              <a:spcAft>
                <a:spcPts val="0"/>
              </a:spcAft>
              <a:buClr>
                <a:schemeClr val="dk1"/>
              </a:buClr>
              <a:buSzPts val="1000"/>
              <a:buChar char="●"/>
            </a:pPr>
            <a:r>
              <a:rPr b="1" lang="en-US" sz="1000">
                <a:solidFill>
                  <a:schemeClr val="dk1"/>
                </a:solidFill>
              </a:rPr>
              <a:t>Loss of Speech</a:t>
            </a:r>
            <a:endParaRPr sz="1000"/>
          </a:p>
          <a:p>
            <a:pPr indent="-292100" lvl="0" marL="457200" rtl="0" algn="l">
              <a:spcBef>
                <a:spcPts val="0"/>
              </a:spcBef>
              <a:spcAft>
                <a:spcPts val="0"/>
              </a:spcAft>
              <a:buClr>
                <a:schemeClr val="dk1"/>
              </a:buClr>
              <a:buSzPts val="1000"/>
              <a:buChar char="●"/>
            </a:pPr>
            <a:r>
              <a:rPr b="1" lang="en-US" sz="1000">
                <a:solidFill>
                  <a:schemeClr val="dk1"/>
                </a:solidFill>
              </a:rPr>
              <a:t>Major Organ Failure on Waiting List</a:t>
            </a:r>
            <a:endParaRPr sz="1000"/>
          </a:p>
          <a:p>
            <a:pPr indent="-292100" lvl="0" marL="457200" rtl="0" algn="l">
              <a:spcBef>
                <a:spcPts val="0"/>
              </a:spcBef>
              <a:spcAft>
                <a:spcPts val="0"/>
              </a:spcAft>
              <a:buClr>
                <a:schemeClr val="dk1"/>
              </a:buClr>
              <a:buSzPts val="1000"/>
              <a:buChar char="●"/>
            </a:pPr>
            <a:r>
              <a:rPr b="1" lang="en-US" sz="1000">
                <a:solidFill>
                  <a:schemeClr val="dk1"/>
                </a:solidFill>
              </a:rPr>
              <a:t>Major Organ Transplant</a:t>
            </a:r>
            <a:endParaRPr sz="1000"/>
          </a:p>
          <a:p>
            <a:pPr indent="-292100" lvl="0" marL="457200" rtl="0" algn="l">
              <a:spcBef>
                <a:spcPts val="0"/>
              </a:spcBef>
              <a:spcAft>
                <a:spcPts val="0"/>
              </a:spcAft>
              <a:buClr>
                <a:schemeClr val="dk1"/>
              </a:buClr>
              <a:buSzPts val="1000"/>
              <a:buChar char="●"/>
            </a:pPr>
            <a:r>
              <a:rPr b="1" lang="en-US" sz="1000">
                <a:solidFill>
                  <a:schemeClr val="dk1"/>
                </a:solidFill>
              </a:rPr>
              <a:t>Motor Neuron Disease</a:t>
            </a:r>
            <a:endParaRPr sz="1000"/>
          </a:p>
          <a:p>
            <a:pPr indent="-292100" lvl="0" marL="457200" rtl="0" algn="l">
              <a:spcBef>
                <a:spcPts val="0"/>
              </a:spcBef>
              <a:spcAft>
                <a:spcPts val="0"/>
              </a:spcAft>
              <a:buClr>
                <a:schemeClr val="dk1"/>
              </a:buClr>
              <a:buSzPts val="1000"/>
              <a:buChar char="●"/>
            </a:pPr>
            <a:r>
              <a:rPr b="1" lang="en-US" sz="1000">
                <a:solidFill>
                  <a:schemeClr val="dk1"/>
                </a:solidFill>
              </a:rPr>
              <a:t>Multiple Sclerosis</a:t>
            </a:r>
            <a:endParaRPr sz="1000"/>
          </a:p>
          <a:p>
            <a:pPr indent="-292100" lvl="0" marL="457200" rtl="0" algn="l">
              <a:spcBef>
                <a:spcPts val="0"/>
              </a:spcBef>
              <a:spcAft>
                <a:spcPts val="0"/>
              </a:spcAft>
              <a:buClr>
                <a:schemeClr val="dk1"/>
              </a:buClr>
              <a:buSzPts val="1000"/>
              <a:buChar char="●"/>
            </a:pPr>
            <a:r>
              <a:rPr b="1" lang="en-US" sz="1000">
                <a:solidFill>
                  <a:schemeClr val="dk1"/>
                </a:solidFill>
              </a:rPr>
              <a:t>Occupational HIV Infection</a:t>
            </a:r>
            <a:endParaRPr sz="1000"/>
          </a:p>
          <a:p>
            <a:pPr indent="-292100" lvl="0" marL="457200" rtl="0" algn="l">
              <a:spcBef>
                <a:spcPts val="0"/>
              </a:spcBef>
              <a:spcAft>
                <a:spcPts val="0"/>
              </a:spcAft>
              <a:buClr>
                <a:schemeClr val="dk1"/>
              </a:buClr>
              <a:buSzPts val="1000"/>
              <a:buChar char="●"/>
            </a:pPr>
            <a:r>
              <a:rPr b="1" lang="en-US" sz="1000">
                <a:solidFill>
                  <a:schemeClr val="dk1"/>
                </a:solidFill>
              </a:rPr>
              <a:t>Paralysis</a:t>
            </a:r>
            <a:endParaRPr sz="1000"/>
          </a:p>
          <a:p>
            <a:pPr indent="-292100" lvl="0" marL="457200" rtl="0" algn="l">
              <a:spcBef>
                <a:spcPts val="0"/>
              </a:spcBef>
              <a:spcAft>
                <a:spcPts val="0"/>
              </a:spcAft>
              <a:buClr>
                <a:schemeClr val="dk1"/>
              </a:buClr>
              <a:buSzPts val="1000"/>
              <a:buChar char="●"/>
            </a:pPr>
            <a:r>
              <a:rPr b="1" lang="en-US" sz="1000">
                <a:solidFill>
                  <a:schemeClr val="dk1"/>
                </a:solidFill>
              </a:rPr>
              <a:t>Parkinson’s Disease and Specified Atypical Parkinsonian Disorders</a:t>
            </a:r>
            <a:endParaRPr sz="1000"/>
          </a:p>
          <a:p>
            <a:pPr indent="-292100" lvl="0" marL="457200" rtl="0" algn="l">
              <a:spcBef>
                <a:spcPts val="0"/>
              </a:spcBef>
              <a:spcAft>
                <a:spcPts val="0"/>
              </a:spcAft>
              <a:buClr>
                <a:schemeClr val="dk1"/>
              </a:buClr>
              <a:buSzPts val="1000"/>
              <a:buChar char="●"/>
            </a:pPr>
            <a:r>
              <a:rPr b="1" lang="en-US" sz="1000">
                <a:solidFill>
                  <a:schemeClr val="dk1"/>
                </a:solidFill>
              </a:rPr>
              <a:t>Severe Burns</a:t>
            </a:r>
            <a:endParaRPr sz="1000"/>
          </a:p>
          <a:p>
            <a:pPr indent="-292100" lvl="0" marL="457200" rtl="0" algn="l">
              <a:spcBef>
                <a:spcPts val="0"/>
              </a:spcBef>
              <a:spcAft>
                <a:spcPts val="0"/>
              </a:spcAft>
              <a:buClr>
                <a:schemeClr val="dk1"/>
              </a:buClr>
              <a:buSzPts val="1000"/>
              <a:buChar char="●"/>
            </a:pPr>
            <a:r>
              <a:rPr b="1" lang="en-US" sz="1000">
                <a:solidFill>
                  <a:schemeClr val="dk1"/>
                </a:solidFill>
              </a:rPr>
              <a:t>Stroke</a:t>
            </a:r>
            <a:endParaRPr sz="1000"/>
          </a:p>
          <a:p>
            <a:pPr indent="0" lvl="0" marL="114300" rtl="0" algn="l">
              <a:spcBef>
                <a:spcPts val="0"/>
              </a:spcBef>
              <a:spcAft>
                <a:spcPts val="0"/>
              </a:spcAft>
              <a:buClr>
                <a:schemeClr val="accent1"/>
              </a:buClr>
              <a:buSzPts val="1800"/>
              <a:buFont typeface="Arial"/>
              <a:buNone/>
            </a:pPr>
            <a:r>
              <a:t/>
            </a:r>
            <a:endParaRPr sz="1000">
              <a:solidFill>
                <a:schemeClr val="accent1"/>
              </a:solidFill>
            </a:endParaRPr>
          </a:p>
          <a:p>
            <a:pPr indent="0" lvl="0" marL="114300" rtl="0" algn="l">
              <a:spcBef>
                <a:spcPts val="0"/>
              </a:spcBef>
              <a:spcAft>
                <a:spcPts val="0"/>
              </a:spcAft>
              <a:buClr>
                <a:schemeClr val="accent1"/>
              </a:buClr>
              <a:buSzPts val="1800"/>
              <a:buFont typeface="Arial"/>
              <a:buNone/>
            </a:pPr>
            <a:r>
              <a:t/>
            </a:r>
            <a:endParaRPr sz="1000">
              <a:solidFill>
                <a:schemeClr val="accent1"/>
              </a:solidFill>
            </a:endParaRPr>
          </a:p>
          <a:p>
            <a:pPr indent="0" lvl="0" marL="0" rtl="0" algn="l">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1" name="Shape 931"/>
        <p:cNvGrpSpPr/>
        <p:nvPr/>
      </p:nvGrpSpPr>
      <p:grpSpPr>
        <a:xfrm>
          <a:off x="0" y="0"/>
          <a:ext cx="0" cy="0"/>
          <a:chOff x="0" y="0"/>
          <a:chExt cx="0" cy="0"/>
        </a:xfrm>
      </p:grpSpPr>
      <p:sp>
        <p:nvSpPr>
          <p:cNvPr id="932" name="Google Shape;932;p114"/>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Disability Insurance</a:t>
            </a:r>
            <a:endParaRPr/>
          </a:p>
        </p:txBody>
      </p:sp>
      <p:sp>
        <p:nvSpPr>
          <p:cNvPr id="933" name="Google Shape;933;p114"/>
          <p:cNvSpPr txBox="1"/>
          <p:nvPr>
            <p:ph idx="1" type="body"/>
          </p:nvPr>
        </p:nvSpPr>
        <p:spPr>
          <a:xfrm>
            <a:off x="311700" y="1356967"/>
            <a:ext cx="8658129"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dk1"/>
              </a:buClr>
              <a:buSzPts val="1800"/>
              <a:buNone/>
            </a:pPr>
            <a:r>
              <a:rPr b="1" i="1" lang="en-US" sz="2400">
                <a:solidFill>
                  <a:schemeClr val="dk1"/>
                </a:solidFill>
              </a:rPr>
              <a:t>“It won’t happen to me!”</a:t>
            </a:r>
            <a:endParaRPr/>
          </a:p>
          <a:p>
            <a:pPr indent="0" lvl="0" marL="114300" rtl="0" algn="ctr">
              <a:lnSpc>
                <a:spcPct val="100000"/>
              </a:lnSpc>
              <a:spcBef>
                <a:spcPts val="0"/>
              </a:spcBef>
              <a:spcAft>
                <a:spcPts val="0"/>
              </a:spcAft>
              <a:buClr>
                <a:schemeClr val="accent1"/>
              </a:buClr>
              <a:buSzPts val="1800"/>
              <a:buNone/>
            </a:pPr>
            <a:r>
              <a:t/>
            </a:r>
            <a:endParaRPr b="1" sz="1800">
              <a:solidFill>
                <a:schemeClr val="dk1"/>
              </a:solidFill>
            </a:endParaRPr>
          </a:p>
          <a:p>
            <a:pPr indent="0" lvl="0" marL="114300" rtl="0" algn="ctr">
              <a:lnSpc>
                <a:spcPct val="100000"/>
              </a:lnSpc>
              <a:spcBef>
                <a:spcPts val="0"/>
              </a:spcBef>
              <a:spcAft>
                <a:spcPts val="0"/>
              </a:spcAft>
              <a:buClr>
                <a:schemeClr val="dk1"/>
              </a:buClr>
              <a:buSzPts val="1800"/>
              <a:buNone/>
            </a:pPr>
            <a:r>
              <a:rPr b="1" lang="en-US" sz="1800">
                <a:solidFill>
                  <a:schemeClr val="dk1"/>
                </a:solidFill>
              </a:rPr>
              <a:t>1 in 3 Canadians will experience a period of disability lasting longer than 90 days</a:t>
            </a:r>
            <a:endParaRPr/>
          </a:p>
          <a:p>
            <a:pPr indent="0" lvl="0" marL="114300" rtl="0" algn="ctr">
              <a:lnSpc>
                <a:spcPct val="100000"/>
              </a:lnSpc>
              <a:spcBef>
                <a:spcPts val="0"/>
              </a:spcBef>
              <a:spcAft>
                <a:spcPts val="0"/>
              </a:spcAft>
              <a:buClr>
                <a:schemeClr val="accent1"/>
              </a:buClr>
              <a:buSzPts val="1800"/>
              <a:buNone/>
            </a:pPr>
            <a:r>
              <a:t/>
            </a:r>
            <a:endParaRPr b="1" i="1" sz="1800">
              <a:solidFill>
                <a:schemeClr val="dk1"/>
              </a:solidFill>
            </a:endParaRPr>
          </a:p>
          <a:p>
            <a:pPr indent="0" lvl="0" marL="114300" rtl="0" algn="l">
              <a:lnSpc>
                <a:spcPct val="100000"/>
              </a:lnSpc>
              <a:spcBef>
                <a:spcPts val="0"/>
              </a:spcBef>
              <a:spcAft>
                <a:spcPts val="0"/>
              </a:spcAft>
              <a:buClr>
                <a:srgbClr val="00617F"/>
              </a:buClr>
              <a:buSzPts val="1800"/>
              <a:buNone/>
            </a:pPr>
            <a:r>
              <a:rPr b="1" lang="en-US" sz="1800">
                <a:solidFill>
                  <a:srgbClr val="00617F"/>
                </a:solidFill>
              </a:rPr>
              <a:t>Sources of Coverage:</a:t>
            </a:r>
            <a:endParaRPr/>
          </a:p>
          <a:p>
            <a:pPr indent="0" lvl="0" marL="114300" rtl="0" algn="l">
              <a:lnSpc>
                <a:spcPct val="100000"/>
              </a:lnSpc>
              <a:spcBef>
                <a:spcPts val="0"/>
              </a:spcBef>
              <a:spcAft>
                <a:spcPts val="0"/>
              </a:spcAft>
              <a:buClr>
                <a:schemeClr val="accent1"/>
              </a:buClr>
              <a:buSzPts val="1800"/>
              <a:buNone/>
            </a:pPr>
            <a:r>
              <a:t/>
            </a:r>
            <a:endParaRPr b="1" sz="1800">
              <a:solidFill>
                <a:schemeClr val="dk1"/>
              </a:solidFill>
            </a:endParaRPr>
          </a:p>
          <a:p>
            <a:pPr indent="-342900" lvl="0" marL="457200" rtl="0" algn="l">
              <a:lnSpc>
                <a:spcPct val="100000"/>
              </a:lnSpc>
              <a:spcBef>
                <a:spcPts val="0"/>
              </a:spcBef>
              <a:spcAft>
                <a:spcPts val="0"/>
              </a:spcAft>
              <a:buClr>
                <a:schemeClr val="dk1"/>
              </a:buClr>
              <a:buSzPts val="1800"/>
              <a:buFont typeface="Arial"/>
              <a:buChar char="-"/>
            </a:pPr>
            <a:r>
              <a:rPr b="1" i="1" lang="en-US" sz="1800">
                <a:solidFill>
                  <a:schemeClr val="dk1"/>
                </a:solidFill>
              </a:rPr>
              <a:t>Emergency fund of 3-6 months living expenses = $16,250 - $32,500</a:t>
            </a:r>
            <a:endParaRPr/>
          </a:p>
          <a:p>
            <a:pPr indent="-228600" lvl="0" marL="457200" rtl="0" algn="l">
              <a:lnSpc>
                <a:spcPct val="100000"/>
              </a:lnSpc>
              <a:spcBef>
                <a:spcPts val="0"/>
              </a:spcBef>
              <a:spcAft>
                <a:spcPts val="0"/>
              </a:spcAft>
              <a:buClr>
                <a:schemeClr val="accent1"/>
              </a:buClr>
              <a:buSzPts val="1800"/>
              <a:buFont typeface="Arial"/>
              <a:buNone/>
            </a:pPr>
            <a:r>
              <a:t/>
            </a:r>
            <a:endParaRPr b="1" i="1" sz="1800">
              <a:solidFill>
                <a:schemeClr val="dk1"/>
              </a:solidFill>
            </a:endParaRPr>
          </a:p>
          <a:p>
            <a:pPr indent="-342900" lvl="0" marL="457200" rtl="0" algn="l">
              <a:lnSpc>
                <a:spcPct val="100000"/>
              </a:lnSpc>
              <a:spcBef>
                <a:spcPts val="0"/>
              </a:spcBef>
              <a:spcAft>
                <a:spcPts val="0"/>
              </a:spcAft>
              <a:buClr>
                <a:schemeClr val="dk1"/>
              </a:buClr>
              <a:buSzPts val="1800"/>
              <a:buFont typeface="Arial"/>
              <a:buChar char="-"/>
            </a:pPr>
            <a:r>
              <a:rPr b="1" i="1" lang="en-US" sz="1800">
                <a:solidFill>
                  <a:schemeClr val="dk1"/>
                </a:solidFill>
              </a:rPr>
              <a:t>EI Benefits for 15 weeks, max $562/week ($8430 total taxable!)</a:t>
            </a:r>
            <a:endParaRPr/>
          </a:p>
          <a:p>
            <a:pPr indent="-228600" lvl="0" marL="457200" rtl="0" algn="l">
              <a:lnSpc>
                <a:spcPct val="100000"/>
              </a:lnSpc>
              <a:spcBef>
                <a:spcPts val="0"/>
              </a:spcBef>
              <a:spcAft>
                <a:spcPts val="0"/>
              </a:spcAft>
              <a:buClr>
                <a:schemeClr val="accent1"/>
              </a:buClr>
              <a:buSzPts val="1800"/>
              <a:buFont typeface="Arial"/>
              <a:buNone/>
            </a:pPr>
            <a:r>
              <a:t/>
            </a:r>
            <a:endParaRPr b="1" i="1" sz="1800">
              <a:solidFill>
                <a:schemeClr val="dk1"/>
              </a:solidFill>
            </a:endParaRPr>
          </a:p>
          <a:p>
            <a:pPr indent="-342900" lvl="0" marL="457200" rtl="0" algn="l">
              <a:lnSpc>
                <a:spcPct val="100000"/>
              </a:lnSpc>
              <a:spcBef>
                <a:spcPts val="0"/>
              </a:spcBef>
              <a:spcAft>
                <a:spcPts val="0"/>
              </a:spcAft>
              <a:buClr>
                <a:schemeClr val="dk1"/>
              </a:buClr>
              <a:buSzPts val="1800"/>
              <a:buFont typeface="Arial"/>
              <a:buChar char="-"/>
            </a:pPr>
            <a:r>
              <a:rPr b="1" i="1" lang="en-US" sz="1800">
                <a:solidFill>
                  <a:schemeClr val="dk1"/>
                </a:solidFill>
              </a:rPr>
              <a:t>CPP Disability (Severe and prolonged disability only)</a:t>
            </a:r>
            <a:endParaRPr/>
          </a:p>
          <a:p>
            <a:pPr indent="-228600" lvl="0" marL="457200" rtl="0" algn="l">
              <a:lnSpc>
                <a:spcPct val="100000"/>
              </a:lnSpc>
              <a:spcBef>
                <a:spcPts val="0"/>
              </a:spcBef>
              <a:spcAft>
                <a:spcPts val="0"/>
              </a:spcAft>
              <a:buClr>
                <a:schemeClr val="accent1"/>
              </a:buClr>
              <a:buSzPts val="1800"/>
              <a:buFont typeface="Arial"/>
              <a:buNone/>
            </a:pPr>
            <a:r>
              <a:t/>
            </a:r>
            <a:endParaRPr b="1" i="1" sz="1800">
              <a:solidFill>
                <a:schemeClr val="dk1"/>
              </a:solidFill>
            </a:endParaRPr>
          </a:p>
          <a:p>
            <a:pPr indent="-342900" lvl="0" marL="457200" rtl="0" algn="l">
              <a:lnSpc>
                <a:spcPct val="100000"/>
              </a:lnSpc>
              <a:spcBef>
                <a:spcPts val="0"/>
              </a:spcBef>
              <a:spcAft>
                <a:spcPts val="0"/>
              </a:spcAft>
              <a:buClr>
                <a:schemeClr val="dk1"/>
              </a:buClr>
              <a:buSzPts val="1800"/>
              <a:buFont typeface="Arial"/>
              <a:buChar char="-"/>
            </a:pPr>
            <a:r>
              <a:rPr b="1" i="1" lang="en-US" sz="1800">
                <a:solidFill>
                  <a:schemeClr val="dk1"/>
                </a:solidFill>
              </a:rPr>
              <a:t>Banked Sick Leave</a:t>
            </a:r>
            <a:endParaRPr/>
          </a:p>
          <a:p>
            <a:pPr indent="-228600" lvl="0" marL="457200" rtl="0" algn="l">
              <a:lnSpc>
                <a:spcPct val="100000"/>
              </a:lnSpc>
              <a:spcBef>
                <a:spcPts val="0"/>
              </a:spcBef>
              <a:spcAft>
                <a:spcPts val="0"/>
              </a:spcAft>
              <a:buClr>
                <a:schemeClr val="accent1"/>
              </a:buClr>
              <a:buSzPts val="1800"/>
              <a:buFont typeface="Arial"/>
              <a:buNone/>
            </a:pPr>
            <a:r>
              <a:t/>
            </a:r>
            <a:endParaRPr b="1" i="1" sz="1800">
              <a:solidFill>
                <a:schemeClr val="dk1"/>
              </a:solidFill>
            </a:endParaRPr>
          </a:p>
          <a:p>
            <a:pPr indent="-342900" lvl="0" marL="457200" rtl="0" algn="l">
              <a:lnSpc>
                <a:spcPct val="100000"/>
              </a:lnSpc>
              <a:spcBef>
                <a:spcPts val="0"/>
              </a:spcBef>
              <a:spcAft>
                <a:spcPts val="0"/>
              </a:spcAft>
              <a:buClr>
                <a:schemeClr val="dk1"/>
              </a:buClr>
              <a:buSzPts val="1800"/>
              <a:buFont typeface="Arial"/>
              <a:buChar char="-"/>
            </a:pPr>
            <a:r>
              <a:rPr b="1" i="1" lang="en-US" sz="1800">
                <a:solidFill>
                  <a:schemeClr val="dk1"/>
                </a:solidFill>
              </a:rPr>
              <a:t>Long Term Disability after 6 months waiting period (66.66% of Income)</a:t>
            </a:r>
            <a:endParaRPr b="1" i="1" sz="2000">
              <a:solidFill>
                <a:schemeClr val="dk1"/>
              </a:solidFill>
            </a:endParaRPr>
          </a:p>
        </p:txBody>
      </p:sp>
      <p:sp>
        <p:nvSpPr>
          <p:cNvPr id="934" name="Google Shape;934;p114"/>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8" name="Shape 938"/>
        <p:cNvGrpSpPr/>
        <p:nvPr/>
      </p:nvGrpSpPr>
      <p:grpSpPr>
        <a:xfrm>
          <a:off x="0" y="0"/>
          <a:ext cx="0" cy="0"/>
          <a:chOff x="0" y="0"/>
          <a:chExt cx="0" cy="0"/>
        </a:xfrm>
      </p:grpSpPr>
      <p:sp>
        <p:nvSpPr>
          <p:cNvPr id="939" name="Google Shape;939;p115"/>
          <p:cNvSpPr txBox="1"/>
          <p:nvPr>
            <p:ph idx="1" type="body"/>
          </p:nvPr>
        </p:nvSpPr>
        <p:spPr>
          <a:xfrm>
            <a:off x="311700" y="2586674"/>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Summary</a:t>
            </a:r>
            <a:endParaRPr/>
          </a:p>
          <a:p>
            <a:pPr indent="0" lvl="0" marL="114300" rtl="0" algn="ctr">
              <a:lnSpc>
                <a:spcPct val="100000"/>
              </a:lnSpc>
              <a:spcBef>
                <a:spcPts val="0"/>
              </a:spcBef>
              <a:spcAft>
                <a:spcPts val="0"/>
              </a:spcAft>
              <a:buClr>
                <a:schemeClr val="accent1"/>
              </a:buClr>
              <a:buSzPts val="1800"/>
              <a:buNone/>
            </a:pPr>
            <a:r>
              <a:t/>
            </a:r>
            <a:endParaRPr b="1" sz="6000">
              <a:latin typeface="Arial"/>
              <a:ea typeface="Arial"/>
              <a:cs typeface="Arial"/>
              <a:sym typeface="Arial"/>
            </a:endParaRPr>
          </a:p>
        </p:txBody>
      </p:sp>
      <p:sp>
        <p:nvSpPr>
          <p:cNvPr id="940" name="Google Shape;940;p115"/>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4" name="Shape 944"/>
        <p:cNvGrpSpPr/>
        <p:nvPr/>
      </p:nvGrpSpPr>
      <p:grpSpPr>
        <a:xfrm>
          <a:off x="0" y="0"/>
          <a:ext cx="0" cy="0"/>
          <a:chOff x="0" y="0"/>
          <a:chExt cx="0" cy="0"/>
        </a:xfrm>
      </p:grpSpPr>
      <p:sp>
        <p:nvSpPr>
          <p:cNvPr id="945" name="Google Shape;945;p116"/>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Benefits of Partnering with our Team!</a:t>
            </a:r>
            <a:endParaRPr/>
          </a:p>
        </p:txBody>
      </p:sp>
      <p:sp>
        <p:nvSpPr>
          <p:cNvPr id="946" name="Google Shape;946;p116"/>
          <p:cNvSpPr txBox="1"/>
          <p:nvPr>
            <p:ph idx="1" type="body"/>
          </p:nvPr>
        </p:nvSpPr>
        <p:spPr>
          <a:xfrm>
            <a:off x="311700" y="1497909"/>
            <a:ext cx="8658129" cy="5113233"/>
          </a:xfrm>
          <a:prstGeom prst="rect">
            <a:avLst/>
          </a:prstGeom>
          <a:noFill/>
          <a:ln>
            <a:noFill/>
          </a:ln>
        </p:spPr>
        <p:txBody>
          <a:bodyPr anchorCtr="0" anchor="t" bIns="91425" lIns="91425" spcFirstLastPara="1" rIns="91425" wrap="square" tIns="91425">
            <a:noAutofit/>
          </a:bodyPr>
          <a:lstStyle/>
          <a:p>
            <a:pPr indent="-342900" lvl="0" marL="342900" rtl="0" algn="l">
              <a:lnSpc>
                <a:spcPct val="115000"/>
              </a:lnSpc>
              <a:spcBef>
                <a:spcPts val="0"/>
              </a:spcBef>
              <a:spcAft>
                <a:spcPts val="0"/>
              </a:spcAft>
              <a:buClr>
                <a:schemeClr val="dk1"/>
              </a:buClr>
              <a:buSzPts val="1800"/>
              <a:buChar char="●"/>
            </a:pPr>
            <a:r>
              <a:rPr lang="en-US" sz="1600">
                <a:solidFill>
                  <a:schemeClr val="dk1"/>
                </a:solidFill>
                <a:latin typeface="Arial"/>
                <a:ea typeface="Arial"/>
                <a:cs typeface="Arial"/>
                <a:sym typeface="Arial"/>
              </a:rPr>
              <a:t>Learn &amp; apply proven real-world advice from a national award-winning firm.</a:t>
            </a:r>
            <a:endParaRPr/>
          </a:p>
          <a:p>
            <a:pPr indent="-342900" lvl="0" marL="342900" rtl="0" algn="l">
              <a:lnSpc>
                <a:spcPct val="115000"/>
              </a:lnSpc>
              <a:spcBef>
                <a:spcPts val="1600"/>
              </a:spcBef>
              <a:spcAft>
                <a:spcPts val="0"/>
              </a:spcAft>
              <a:buClr>
                <a:schemeClr val="dk1"/>
              </a:buClr>
              <a:buSzPts val="1800"/>
              <a:buChar char="●"/>
            </a:pPr>
            <a:r>
              <a:rPr lang="en-US" sz="1600">
                <a:solidFill>
                  <a:schemeClr val="dk1"/>
                </a:solidFill>
                <a:latin typeface="Arial"/>
                <a:ea typeface="Arial"/>
                <a:cs typeface="Arial"/>
                <a:sym typeface="Arial"/>
              </a:rPr>
              <a:t>Peace of mind &amp; less stress.</a:t>
            </a:r>
            <a:endParaRPr/>
          </a:p>
          <a:p>
            <a:pPr indent="-342900" lvl="0" marL="342900" rtl="0" algn="l">
              <a:lnSpc>
                <a:spcPct val="115000"/>
              </a:lnSpc>
              <a:spcBef>
                <a:spcPts val="1600"/>
              </a:spcBef>
              <a:spcAft>
                <a:spcPts val="0"/>
              </a:spcAft>
              <a:buClr>
                <a:schemeClr val="dk1"/>
              </a:buClr>
              <a:buSzPts val="1800"/>
              <a:buChar char="●"/>
            </a:pPr>
            <a:r>
              <a:rPr lang="en-US" sz="1600">
                <a:solidFill>
                  <a:schemeClr val="dk1"/>
                </a:solidFill>
                <a:latin typeface="Arial"/>
                <a:ea typeface="Arial"/>
                <a:cs typeface="Arial"/>
                <a:sym typeface="Arial"/>
              </a:rPr>
              <a:t>More time to enjoy the things you want to do.</a:t>
            </a:r>
            <a:endParaRPr/>
          </a:p>
          <a:p>
            <a:pPr indent="-342900" lvl="0" marL="342900" rtl="0" algn="l">
              <a:lnSpc>
                <a:spcPct val="115000"/>
              </a:lnSpc>
              <a:spcBef>
                <a:spcPts val="1600"/>
              </a:spcBef>
              <a:spcAft>
                <a:spcPts val="0"/>
              </a:spcAft>
              <a:buClr>
                <a:schemeClr val="dk1"/>
              </a:buClr>
              <a:buSzPts val="1800"/>
              <a:buChar char="●"/>
            </a:pPr>
            <a:r>
              <a:rPr lang="en-US" sz="1600">
                <a:solidFill>
                  <a:schemeClr val="dk1"/>
                </a:solidFill>
                <a:latin typeface="Arial"/>
                <a:ea typeface="Arial"/>
                <a:cs typeface="Arial"/>
                <a:sym typeface="Arial"/>
              </a:rPr>
              <a:t>Protect your capital, generate income &amp; get great risk-adjusted returns.</a:t>
            </a:r>
            <a:endParaRPr/>
          </a:p>
          <a:p>
            <a:pPr indent="-342900" lvl="0" marL="342900" rtl="0" algn="l">
              <a:lnSpc>
                <a:spcPct val="115000"/>
              </a:lnSpc>
              <a:spcBef>
                <a:spcPts val="1600"/>
              </a:spcBef>
              <a:spcAft>
                <a:spcPts val="0"/>
              </a:spcAft>
              <a:buClr>
                <a:schemeClr val="dk1"/>
              </a:buClr>
              <a:buSzPts val="1800"/>
              <a:buChar char="●"/>
            </a:pPr>
            <a:r>
              <a:rPr lang="en-US" sz="1600">
                <a:solidFill>
                  <a:schemeClr val="dk1"/>
                </a:solidFill>
                <a:latin typeface="Arial"/>
                <a:ea typeface="Arial"/>
                <a:cs typeface="Arial"/>
                <a:sym typeface="Arial"/>
              </a:rPr>
              <a:t>Secure your family’s future.</a:t>
            </a:r>
            <a:endParaRPr/>
          </a:p>
          <a:p>
            <a:pPr indent="-342900" lvl="0" marL="342900" rtl="0" algn="l">
              <a:lnSpc>
                <a:spcPct val="115000"/>
              </a:lnSpc>
              <a:spcBef>
                <a:spcPts val="1600"/>
              </a:spcBef>
              <a:spcAft>
                <a:spcPts val="0"/>
              </a:spcAft>
              <a:buClr>
                <a:schemeClr val="dk1"/>
              </a:buClr>
              <a:buSzPts val="1800"/>
              <a:buChar char="●"/>
            </a:pPr>
            <a:r>
              <a:rPr lang="en-US" sz="1600">
                <a:solidFill>
                  <a:schemeClr val="dk1"/>
                </a:solidFill>
                <a:latin typeface="Arial"/>
                <a:ea typeface="Arial"/>
                <a:cs typeface="Arial"/>
                <a:sym typeface="Arial"/>
              </a:rPr>
              <a:t>Difference between retiring comfortably or continuously doubting your financial situation.</a:t>
            </a:r>
            <a:endParaRPr/>
          </a:p>
          <a:p>
            <a:pPr indent="-342900" lvl="0" marL="342900" rtl="0" algn="l">
              <a:lnSpc>
                <a:spcPct val="115000"/>
              </a:lnSpc>
              <a:spcBef>
                <a:spcPts val="1600"/>
              </a:spcBef>
              <a:spcAft>
                <a:spcPts val="0"/>
              </a:spcAft>
              <a:buClr>
                <a:schemeClr val="dk1"/>
              </a:buClr>
              <a:buSzPts val="1800"/>
              <a:buChar char="●"/>
            </a:pPr>
            <a:r>
              <a:rPr lang="en-US" sz="1600">
                <a:solidFill>
                  <a:schemeClr val="dk1"/>
                </a:solidFill>
                <a:latin typeface="Arial"/>
                <a:ea typeface="Arial"/>
                <a:cs typeface="Arial"/>
                <a:sym typeface="Arial"/>
              </a:rPr>
              <a:t>Dealing with a Portfolio Manager IIROC licensed, who owes you a </a:t>
            </a:r>
            <a:r>
              <a:rPr b="1" lang="en-US" sz="1600">
                <a:solidFill>
                  <a:schemeClr val="dk1"/>
                </a:solidFill>
                <a:latin typeface="Arial"/>
                <a:ea typeface="Arial"/>
                <a:cs typeface="Arial"/>
                <a:sym typeface="Arial"/>
              </a:rPr>
              <a:t>fiduciary duty</a:t>
            </a:r>
            <a:r>
              <a:rPr lang="en-US" sz="1600">
                <a:solidFill>
                  <a:schemeClr val="dk1"/>
                </a:solidFill>
                <a:latin typeface="Arial"/>
                <a:ea typeface="Arial"/>
                <a:cs typeface="Arial"/>
                <a:sym typeface="Arial"/>
              </a:rPr>
              <a:t> along with a in-house Certified Financial Planner</a:t>
            </a:r>
            <a:endParaRPr/>
          </a:p>
          <a:p>
            <a:pPr indent="-342900" lvl="0" marL="342900" rtl="0" algn="l">
              <a:lnSpc>
                <a:spcPct val="115000"/>
              </a:lnSpc>
              <a:spcBef>
                <a:spcPts val="1600"/>
              </a:spcBef>
              <a:spcAft>
                <a:spcPts val="0"/>
              </a:spcAft>
              <a:buClr>
                <a:schemeClr val="dk1"/>
              </a:buClr>
              <a:buSzPts val="1800"/>
              <a:buChar char="●"/>
            </a:pPr>
            <a:r>
              <a:rPr lang="en-US" sz="1600">
                <a:solidFill>
                  <a:schemeClr val="dk1"/>
                </a:solidFill>
                <a:latin typeface="Arial"/>
                <a:ea typeface="Arial"/>
                <a:cs typeface="Arial"/>
                <a:sym typeface="Arial"/>
              </a:rPr>
              <a:t>Canaccord Genuity Wealth Management is a member of the CIPF.</a:t>
            </a:r>
            <a:endParaRPr b="1" i="1" sz="1200">
              <a:solidFill>
                <a:schemeClr val="dk1"/>
              </a:solidFill>
              <a:latin typeface="Arial"/>
              <a:ea typeface="Arial"/>
              <a:cs typeface="Arial"/>
              <a:sym typeface="Arial"/>
            </a:endParaRPr>
          </a:p>
        </p:txBody>
      </p:sp>
      <p:sp>
        <p:nvSpPr>
          <p:cNvPr id="947" name="Google Shape;947;p11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1" name="Shape 951"/>
        <p:cNvGrpSpPr/>
        <p:nvPr/>
      </p:nvGrpSpPr>
      <p:grpSpPr>
        <a:xfrm>
          <a:off x="0" y="0"/>
          <a:ext cx="0" cy="0"/>
          <a:chOff x="0" y="0"/>
          <a:chExt cx="0" cy="0"/>
        </a:xfrm>
      </p:grpSpPr>
      <p:sp>
        <p:nvSpPr>
          <p:cNvPr id="952" name="Google Shape;952;p117"/>
          <p:cNvSpPr txBox="1"/>
          <p:nvPr>
            <p:ph idx="1" type="body"/>
          </p:nvPr>
        </p:nvSpPr>
        <p:spPr>
          <a:xfrm>
            <a:off x="311700" y="2586674"/>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lt2"/>
              </a:buClr>
              <a:buSzPts val="1800"/>
              <a:buNone/>
            </a:pPr>
            <a:r>
              <a:rPr b="1" lang="en-US" sz="6000">
                <a:solidFill>
                  <a:schemeClr val="lt2"/>
                </a:solidFill>
                <a:latin typeface="Arial"/>
                <a:ea typeface="Arial"/>
                <a:cs typeface="Arial"/>
                <a:sym typeface="Arial"/>
              </a:rPr>
              <a:t>Questions!</a:t>
            </a:r>
            <a:endParaRPr/>
          </a:p>
          <a:p>
            <a:pPr indent="0" lvl="0" marL="114300" rtl="0" algn="ctr">
              <a:lnSpc>
                <a:spcPct val="100000"/>
              </a:lnSpc>
              <a:spcBef>
                <a:spcPts val="0"/>
              </a:spcBef>
              <a:spcAft>
                <a:spcPts val="0"/>
              </a:spcAft>
              <a:buClr>
                <a:schemeClr val="accent1"/>
              </a:buClr>
              <a:buSzPts val="1800"/>
              <a:buNone/>
            </a:pPr>
            <a:r>
              <a:t/>
            </a:r>
            <a:endParaRPr b="1" sz="6000">
              <a:latin typeface="Arial"/>
              <a:ea typeface="Arial"/>
              <a:cs typeface="Arial"/>
              <a:sym typeface="Arial"/>
            </a:endParaRPr>
          </a:p>
        </p:txBody>
      </p:sp>
      <p:sp>
        <p:nvSpPr>
          <p:cNvPr id="953" name="Google Shape;953;p11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7" name="Shape 957"/>
        <p:cNvGrpSpPr/>
        <p:nvPr/>
      </p:nvGrpSpPr>
      <p:grpSpPr>
        <a:xfrm>
          <a:off x="0" y="0"/>
          <a:ext cx="0" cy="0"/>
          <a:chOff x="0" y="0"/>
          <a:chExt cx="0" cy="0"/>
        </a:xfrm>
      </p:grpSpPr>
      <p:sp>
        <p:nvSpPr>
          <p:cNvPr id="958" name="Google Shape;958;p118"/>
          <p:cNvSpPr txBox="1"/>
          <p:nvPr>
            <p:ph type="title"/>
          </p:nvPr>
        </p:nvSpPr>
        <p:spPr>
          <a:xfrm>
            <a:off x="311700" y="530487"/>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lt2"/>
              </a:buClr>
              <a:buSzPts val="3000"/>
              <a:buFont typeface="Arial"/>
              <a:buNone/>
            </a:pPr>
            <a:r>
              <a:rPr b="1" lang="en-US" sz="4500">
                <a:solidFill>
                  <a:schemeClr val="lt2"/>
                </a:solidFill>
                <a:latin typeface="Arial"/>
                <a:ea typeface="Arial"/>
                <a:cs typeface="Arial"/>
                <a:sym typeface="Arial"/>
              </a:rPr>
              <a:t>CONTACT</a:t>
            </a:r>
            <a:r>
              <a:rPr b="1" lang="en-US" sz="4500">
                <a:solidFill>
                  <a:schemeClr val="lt2"/>
                </a:solidFill>
                <a:latin typeface="Franklin Gothic"/>
                <a:ea typeface="Franklin Gothic"/>
                <a:cs typeface="Franklin Gothic"/>
                <a:sym typeface="Franklin Gothic"/>
              </a:rPr>
              <a:t> </a:t>
            </a:r>
            <a:r>
              <a:rPr b="1" lang="en-US" sz="4500">
                <a:solidFill>
                  <a:schemeClr val="lt2"/>
                </a:solidFill>
                <a:latin typeface="Arial"/>
                <a:ea typeface="Arial"/>
                <a:cs typeface="Arial"/>
                <a:sym typeface="Arial"/>
              </a:rPr>
              <a:t>INFO</a:t>
            </a:r>
            <a:endParaRPr b="1" sz="4500">
              <a:solidFill>
                <a:schemeClr val="lt2"/>
              </a:solidFill>
              <a:latin typeface="Arial"/>
              <a:ea typeface="Arial"/>
              <a:cs typeface="Arial"/>
              <a:sym typeface="Arial"/>
            </a:endParaRPr>
          </a:p>
        </p:txBody>
      </p:sp>
      <p:sp>
        <p:nvSpPr>
          <p:cNvPr id="959" name="Google Shape;959;p118"/>
          <p:cNvSpPr txBox="1"/>
          <p:nvPr/>
        </p:nvSpPr>
        <p:spPr>
          <a:xfrm>
            <a:off x="636750" y="1638086"/>
            <a:ext cx="7870500" cy="9048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1F2E3D"/>
              </a:buClr>
              <a:buSzPts val="3000"/>
              <a:buFont typeface="Arial"/>
              <a:buNone/>
            </a:pPr>
            <a:r>
              <a:rPr lang="en-US" sz="3600" u="sng">
                <a:highlight>
                  <a:srgbClr val="FFFFFF"/>
                </a:highlight>
                <a:latin typeface="Arial"/>
                <a:ea typeface="Arial"/>
                <a:cs typeface="Arial"/>
                <a:sym typeface="Arial"/>
                <a:hlinkClick r:id="rId3"/>
              </a:rPr>
              <a:t>www.RobTetrault.com</a:t>
            </a:r>
            <a:endParaRPr sz="3600" u="sng">
              <a:highlight>
                <a:srgbClr val="FFFFFF"/>
              </a:highlight>
            </a:endParaRPr>
          </a:p>
          <a:p>
            <a:pPr indent="0" lvl="0" marL="0" marR="0" rtl="0" algn="ctr">
              <a:lnSpc>
                <a:spcPct val="110000"/>
              </a:lnSpc>
              <a:spcBef>
                <a:spcPts val="0"/>
              </a:spcBef>
              <a:spcAft>
                <a:spcPts val="0"/>
              </a:spcAft>
              <a:buClr>
                <a:schemeClr val="dk1"/>
              </a:buClr>
              <a:buSzPts val="3000"/>
              <a:buFont typeface="Arial"/>
              <a:buNone/>
            </a:pPr>
            <a:r>
              <a:t/>
            </a:r>
            <a:endParaRPr sz="3000">
              <a:solidFill>
                <a:srgbClr val="1F2E3D"/>
              </a:solidFill>
            </a:endParaRPr>
          </a:p>
          <a:p>
            <a:pPr indent="0" lvl="0" marL="0" marR="0" rtl="0" algn="ctr">
              <a:lnSpc>
                <a:spcPct val="110000"/>
              </a:lnSpc>
              <a:spcBef>
                <a:spcPts val="0"/>
              </a:spcBef>
              <a:spcAft>
                <a:spcPts val="0"/>
              </a:spcAft>
              <a:buClr>
                <a:schemeClr val="dk1"/>
              </a:buClr>
              <a:buSzPts val="3000"/>
              <a:buFont typeface="Arial"/>
              <a:buNone/>
            </a:pPr>
            <a:r>
              <a:rPr lang="en-US" sz="3000">
                <a:solidFill>
                  <a:srgbClr val="1F2E3D"/>
                </a:solidFill>
              </a:rPr>
              <a:t>www.SpeakToRob.com</a:t>
            </a:r>
            <a:endParaRPr sz="3000">
              <a:solidFill>
                <a:srgbClr val="1F2E3D"/>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3000"/>
              <a:buFont typeface="Arial"/>
              <a:buNone/>
            </a:pPr>
            <a:r>
              <a:t/>
            </a:r>
            <a:endParaRPr sz="3000">
              <a:solidFill>
                <a:srgbClr val="1F2E3D"/>
              </a:solidFill>
              <a:latin typeface="Arial"/>
              <a:ea typeface="Arial"/>
              <a:cs typeface="Arial"/>
              <a:sym typeface="Arial"/>
            </a:endParaRPr>
          </a:p>
          <a:p>
            <a:pPr indent="0" lvl="0" marL="0" marR="0" rtl="0" algn="ctr">
              <a:lnSpc>
                <a:spcPct val="110000"/>
              </a:lnSpc>
              <a:spcBef>
                <a:spcPts val="0"/>
              </a:spcBef>
              <a:spcAft>
                <a:spcPts val="0"/>
              </a:spcAft>
              <a:buClr>
                <a:srgbClr val="1F2E3D"/>
              </a:buClr>
              <a:buSzPts val="3000"/>
              <a:buFont typeface="Arial"/>
              <a:buNone/>
            </a:pPr>
            <a:r>
              <a:rPr b="1" lang="en-US" sz="3000">
                <a:solidFill>
                  <a:srgbClr val="1F2E3D"/>
                </a:solidFill>
                <a:latin typeface="Arial"/>
                <a:ea typeface="Arial"/>
                <a:cs typeface="Arial"/>
                <a:sym typeface="Arial"/>
              </a:rPr>
              <a:t>(204) 259-2859</a:t>
            </a:r>
            <a:endParaRPr b="1" sz="3000">
              <a:solidFill>
                <a:srgbClr val="1F2E3D"/>
              </a:solidFill>
              <a:latin typeface="Arial"/>
              <a:ea typeface="Arial"/>
              <a:cs typeface="Arial"/>
              <a:sym typeface="Arial"/>
            </a:endParaRPr>
          </a:p>
        </p:txBody>
      </p:sp>
      <p:pic>
        <p:nvPicPr>
          <p:cNvPr id="960" name="Google Shape;960;p118"/>
          <p:cNvPicPr preferRelativeResize="0"/>
          <p:nvPr/>
        </p:nvPicPr>
        <p:blipFill rotWithShape="1">
          <a:blip r:embed="rId4">
            <a:alphaModFix/>
          </a:blip>
          <a:srcRect b="0" l="0" r="0" t="0"/>
          <a:stretch/>
        </p:blipFill>
        <p:spPr>
          <a:xfrm>
            <a:off x="5622050" y="5382300"/>
            <a:ext cx="559227" cy="559227"/>
          </a:xfrm>
          <a:prstGeom prst="rect">
            <a:avLst/>
          </a:prstGeom>
          <a:noFill/>
          <a:ln>
            <a:noFill/>
          </a:ln>
        </p:spPr>
      </p:pic>
      <p:pic>
        <p:nvPicPr>
          <p:cNvPr id="961" name="Google Shape;961;p118"/>
          <p:cNvPicPr preferRelativeResize="0"/>
          <p:nvPr/>
        </p:nvPicPr>
        <p:blipFill rotWithShape="1">
          <a:blip r:embed="rId5">
            <a:alphaModFix/>
          </a:blip>
          <a:srcRect b="0" l="0" r="0" t="0"/>
          <a:stretch/>
        </p:blipFill>
        <p:spPr>
          <a:xfrm>
            <a:off x="719314" y="4660687"/>
            <a:ext cx="559227" cy="559227"/>
          </a:xfrm>
          <a:prstGeom prst="rect">
            <a:avLst/>
          </a:prstGeom>
          <a:noFill/>
          <a:ln>
            <a:noFill/>
          </a:ln>
        </p:spPr>
      </p:pic>
      <p:pic>
        <p:nvPicPr>
          <p:cNvPr id="962" name="Google Shape;962;p118"/>
          <p:cNvPicPr preferRelativeResize="0"/>
          <p:nvPr/>
        </p:nvPicPr>
        <p:blipFill rotWithShape="1">
          <a:blip r:embed="rId6">
            <a:alphaModFix/>
          </a:blip>
          <a:srcRect b="0" l="0" r="0" t="0"/>
          <a:stretch/>
        </p:blipFill>
        <p:spPr>
          <a:xfrm>
            <a:off x="719314" y="5382300"/>
            <a:ext cx="559227" cy="559227"/>
          </a:xfrm>
          <a:prstGeom prst="rect">
            <a:avLst/>
          </a:prstGeom>
          <a:noFill/>
          <a:ln>
            <a:noFill/>
          </a:ln>
        </p:spPr>
      </p:pic>
      <p:sp>
        <p:nvSpPr>
          <p:cNvPr id="963" name="Google Shape;963;p118"/>
          <p:cNvSpPr txBox="1"/>
          <p:nvPr/>
        </p:nvSpPr>
        <p:spPr>
          <a:xfrm>
            <a:off x="1522854" y="4818225"/>
            <a:ext cx="2525050" cy="253274"/>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https://www.linkedin.com/in/robtetrault/</a:t>
            </a:r>
            <a:endParaRPr/>
          </a:p>
        </p:txBody>
      </p:sp>
      <p:sp>
        <p:nvSpPr>
          <p:cNvPr id="964" name="Google Shape;964;p118"/>
          <p:cNvSpPr txBox="1"/>
          <p:nvPr/>
        </p:nvSpPr>
        <p:spPr>
          <a:xfrm>
            <a:off x="6760448" y="5508938"/>
            <a:ext cx="1664238" cy="253274"/>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robtetrault_tetraultwealth</a:t>
            </a:r>
            <a:endParaRPr sz="1000">
              <a:solidFill>
                <a:schemeClr val="dk1"/>
              </a:solidFill>
              <a:latin typeface="Arial"/>
              <a:ea typeface="Arial"/>
              <a:cs typeface="Arial"/>
              <a:sym typeface="Arial"/>
            </a:endParaRPr>
          </a:p>
        </p:txBody>
      </p:sp>
      <p:sp>
        <p:nvSpPr>
          <p:cNvPr id="965" name="Google Shape;965;p118"/>
          <p:cNvSpPr txBox="1"/>
          <p:nvPr/>
        </p:nvSpPr>
        <p:spPr>
          <a:xfrm>
            <a:off x="1522854" y="5535276"/>
            <a:ext cx="3405099" cy="253274"/>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https://www.facebook.com/RobTetrault.TetraultWealth/</a:t>
            </a:r>
            <a:endParaRPr/>
          </a:p>
        </p:txBody>
      </p:sp>
      <p:sp>
        <p:nvSpPr>
          <p:cNvPr id="966" name="Google Shape;966;p118"/>
          <p:cNvSpPr txBox="1"/>
          <p:nvPr/>
        </p:nvSpPr>
        <p:spPr>
          <a:xfrm>
            <a:off x="6599773" y="4818225"/>
            <a:ext cx="1986441" cy="253274"/>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Rob Tetrault – Tetrault Wealth</a:t>
            </a:r>
            <a:endParaRPr sz="1000">
              <a:solidFill>
                <a:schemeClr val="dk1"/>
              </a:solidFill>
              <a:latin typeface="Arial"/>
              <a:ea typeface="Arial"/>
              <a:cs typeface="Arial"/>
              <a:sym typeface="Arial"/>
            </a:endParaRPr>
          </a:p>
        </p:txBody>
      </p:sp>
      <p:pic>
        <p:nvPicPr>
          <p:cNvPr id="967" name="Google Shape;967;p118"/>
          <p:cNvPicPr preferRelativeResize="0"/>
          <p:nvPr/>
        </p:nvPicPr>
        <p:blipFill rotWithShape="1">
          <a:blip r:embed="rId7">
            <a:alphaModFix/>
          </a:blip>
          <a:srcRect b="0" l="0" r="0" t="0"/>
          <a:stretch/>
        </p:blipFill>
        <p:spPr>
          <a:xfrm>
            <a:off x="5458860" y="4496694"/>
            <a:ext cx="885606" cy="8856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pic>
        <p:nvPicPr>
          <p:cNvPr id="427" name="Google Shape;427;p65"/>
          <p:cNvPicPr preferRelativeResize="0"/>
          <p:nvPr/>
        </p:nvPicPr>
        <p:blipFill rotWithShape="1">
          <a:blip r:embed="rId3">
            <a:alphaModFix/>
          </a:blip>
          <a:srcRect b="0" l="0" r="0" t="0"/>
          <a:stretch/>
        </p:blipFill>
        <p:spPr>
          <a:xfrm>
            <a:off x="3542105" y="0"/>
            <a:ext cx="5606486" cy="5493758"/>
          </a:xfrm>
          <a:prstGeom prst="rect">
            <a:avLst/>
          </a:prstGeom>
          <a:noFill/>
          <a:ln>
            <a:noFill/>
          </a:ln>
        </p:spPr>
      </p:pic>
      <p:pic>
        <p:nvPicPr>
          <p:cNvPr id="428" name="Google Shape;428;p65"/>
          <p:cNvPicPr preferRelativeResize="0"/>
          <p:nvPr/>
        </p:nvPicPr>
        <p:blipFill rotWithShape="1">
          <a:blip r:embed="rId4">
            <a:alphaModFix/>
          </a:blip>
          <a:srcRect b="0" l="0" r="0" t="0"/>
          <a:stretch/>
        </p:blipFill>
        <p:spPr>
          <a:xfrm>
            <a:off x="-10000" y="3120742"/>
            <a:ext cx="3552105" cy="2373016"/>
          </a:xfrm>
          <a:prstGeom prst="rect">
            <a:avLst/>
          </a:prstGeom>
          <a:noFill/>
          <a:ln>
            <a:noFill/>
          </a:ln>
        </p:spPr>
      </p:pic>
      <p:sp>
        <p:nvSpPr>
          <p:cNvPr id="429" name="Google Shape;429;p65"/>
          <p:cNvSpPr txBox="1"/>
          <p:nvPr/>
        </p:nvSpPr>
        <p:spPr>
          <a:xfrm>
            <a:off x="71250" y="388805"/>
            <a:ext cx="3502800" cy="17514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73763"/>
              </a:buClr>
              <a:buSzPts val="3500"/>
              <a:buFont typeface="Arial"/>
              <a:buNone/>
            </a:pPr>
            <a:r>
              <a:rPr b="1" lang="en-US" sz="3500">
                <a:solidFill>
                  <a:srgbClr val="073763"/>
                </a:solidFill>
                <a:latin typeface="Arial"/>
                <a:ea typeface="Arial"/>
                <a:cs typeface="Arial"/>
                <a:sym typeface="Arial"/>
              </a:rPr>
              <a:t>Awards</a:t>
            </a:r>
            <a:endParaRPr b="1" sz="3500">
              <a:solidFill>
                <a:srgbClr val="073763"/>
              </a:solidFill>
              <a:latin typeface="Arial"/>
              <a:ea typeface="Arial"/>
              <a:cs typeface="Arial"/>
              <a:sym typeface="Arial"/>
            </a:endParaRPr>
          </a:p>
          <a:p>
            <a:pPr indent="0" lvl="0" marL="0" marR="0" rtl="0" algn="ctr">
              <a:lnSpc>
                <a:spcPct val="110000"/>
              </a:lnSpc>
              <a:spcBef>
                <a:spcPts val="0"/>
              </a:spcBef>
              <a:spcAft>
                <a:spcPts val="0"/>
              </a:spcAft>
              <a:buClr>
                <a:srgbClr val="073763"/>
              </a:buClr>
              <a:buSzPts val="3500"/>
              <a:buFont typeface="Arial"/>
              <a:buNone/>
            </a:pPr>
            <a:r>
              <a:rPr b="1" lang="en-US" sz="3500">
                <a:solidFill>
                  <a:srgbClr val="073763"/>
                </a:solidFill>
                <a:latin typeface="Arial"/>
                <a:ea typeface="Arial"/>
                <a:cs typeface="Arial"/>
                <a:sym typeface="Arial"/>
              </a:rPr>
              <a:t>&amp;</a:t>
            </a:r>
            <a:endParaRPr b="1" sz="3500">
              <a:solidFill>
                <a:srgbClr val="073763"/>
              </a:solidFill>
              <a:latin typeface="Arial"/>
              <a:ea typeface="Arial"/>
              <a:cs typeface="Arial"/>
              <a:sym typeface="Arial"/>
            </a:endParaRPr>
          </a:p>
          <a:p>
            <a:pPr indent="0" lvl="0" marL="0" marR="0" rtl="0" algn="ctr">
              <a:lnSpc>
                <a:spcPct val="110000"/>
              </a:lnSpc>
              <a:spcBef>
                <a:spcPts val="0"/>
              </a:spcBef>
              <a:spcAft>
                <a:spcPts val="0"/>
              </a:spcAft>
              <a:buClr>
                <a:srgbClr val="073763"/>
              </a:buClr>
              <a:buSzPts val="3500"/>
              <a:buFont typeface="Arial"/>
              <a:buNone/>
            </a:pPr>
            <a:r>
              <a:rPr b="1" lang="en-US" sz="3500">
                <a:solidFill>
                  <a:srgbClr val="073763"/>
                </a:solidFill>
                <a:latin typeface="Arial"/>
                <a:ea typeface="Arial"/>
                <a:cs typeface="Arial"/>
                <a:sym typeface="Arial"/>
              </a:rPr>
              <a:t>Accolades</a:t>
            </a:r>
            <a:endParaRPr b="1" sz="3500">
              <a:solidFill>
                <a:srgbClr val="073763"/>
              </a:solidFill>
              <a:latin typeface="Arial"/>
              <a:ea typeface="Arial"/>
              <a:cs typeface="Arial"/>
              <a:sym typeface="Arial"/>
            </a:endParaRPr>
          </a:p>
        </p:txBody>
      </p:sp>
      <p:sp>
        <p:nvSpPr>
          <p:cNvPr id="430" name="Google Shape;430;p65"/>
          <p:cNvSpPr txBox="1"/>
          <p:nvPr/>
        </p:nvSpPr>
        <p:spPr>
          <a:xfrm>
            <a:off x="977317" y="5629063"/>
            <a:ext cx="7189365" cy="5070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73763"/>
              </a:buClr>
              <a:buSzPts val="1400"/>
              <a:buFont typeface="Arial"/>
              <a:buNone/>
            </a:pPr>
            <a:r>
              <a:rPr i="1" lang="en-US" sz="1400">
                <a:solidFill>
                  <a:srgbClr val="073763"/>
                </a:solidFill>
                <a:latin typeface="Arial"/>
                <a:ea typeface="Arial"/>
                <a:cs typeface="Arial"/>
                <a:sym typeface="Arial"/>
              </a:rPr>
              <a:t>Voted </a:t>
            </a:r>
            <a:r>
              <a:rPr b="1" i="1" lang="en-US" sz="1400" u="sng">
                <a:solidFill>
                  <a:srgbClr val="073763"/>
                </a:solidFill>
                <a:latin typeface="Arial"/>
                <a:ea typeface="Arial"/>
                <a:cs typeface="Arial"/>
                <a:sym typeface="Arial"/>
              </a:rPr>
              <a:t>#2</a:t>
            </a:r>
            <a:r>
              <a:rPr i="1" lang="en-US" sz="1400">
                <a:solidFill>
                  <a:srgbClr val="073763"/>
                </a:solidFill>
                <a:latin typeface="Arial"/>
                <a:ea typeface="Arial"/>
                <a:cs typeface="Arial"/>
                <a:sym typeface="Arial"/>
              </a:rPr>
              <a:t> in Wealth Professional’s 2018 List of </a:t>
            </a:r>
            <a:endParaRPr/>
          </a:p>
          <a:p>
            <a:pPr indent="0" lvl="0" marL="0" marR="0" rtl="0" algn="ctr">
              <a:lnSpc>
                <a:spcPct val="110000"/>
              </a:lnSpc>
              <a:spcBef>
                <a:spcPts val="0"/>
              </a:spcBef>
              <a:spcAft>
                <a:spcPts val="0"/>
              </a:spcAft>
              <a:buClr>
                <a:srgbClr val="073763"/>
              </a:buClr>
              <a:buSzPts val="1400"/>
              <a:buFont typeface="Arial"/>
              <a:buNone/>
            </a:pPr>
            <a:r>
              <a:rPr i="1" lang="en-US" sz="1400">
                <a:solidFill>
                  <a:srgbClr val="073763"/>
                </a:solidFill>
                <a:latin typeface="Arial"/>
                <a:ea typeface="Arial"/>
                <a:cs typeface="Arial"/>
                <a:sym typeface="Arial"/>
              </a:rPr>
              <a:t>Top 50 Wealth Advisors in Canada.</a:t>
            </a:r>
            <a:endParaRPr i="1" sz="1400">
              <a:solidFill>
                <a:srgbClr val="073763"/>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2" name="Shape 972"/>
        <p:cNvGrpSpPr/>
        <p:nvPr/>
      </p:nvGrpSpPr>
      <p:grpSpPr>
        <a:xfrm>
          <a:off x="0" y="0"/>
          <a:ext cx="0" cy="0"/>
          <a:chOff x="0" y="0"/>
          <a:chExt cx="0" cy="0"/>
        </a:xfrm>
      </p:grpSpPr>
      <p:sp>
        <p:nvSpPr>
          <p:cNvPr id="973" name="Google Shape;973;p119"/>
          <p:cNvSpPr txBox="1"/>
          <p:nvPr>
            <p:ph type="title"/>
          </p:nvPr>
        </p:nvSpPr>
        <p:spPr>
          <a:xfrm>
            <a:off x="2432212" y="1814037"/>
            <a:ext cx="8693730" cy="1056682"/>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lt2"/>
              </a:buClr>
              <a:buSzPts val="6000"/>
              <a:buFont typeface="Arial"/>
              <a:buNone/>
            </a:pPr>
            <a:r>
              <a:rPr b="1" lang="en-US" sz="6000">
                <a:solidFill>
                  <a:schemeClr val="lt2"/>
                </a:solidFill>
              </a:rPr>
              <a:t>Thank you!</a:t>
            </a:r>
            <a:endParaRPr b="1" sz="6000">
              <a:solidFill>
                <a:schemeClr val="lt2"/>
              </a:solidFill>
            </a:endParaRPr>
          </a:p>
        </p:txBody>
      </p:sp>
      <p:sp>
        <p:nvSpPr>
          <p:cNvPr id="974" name="Google Shape;974;p119"/>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p>
            <a:pPr indent="0" lvl="0" marL="0" rtl="0" algn="r">
              <a:lnSpc>
                <a:spcPct val="110000"/>
              </a:lnSpc>
              <a:spcBef>
                <a:spcPts val="0"/>
              </a:spcBef>
              <a:spcAft>
                <a:spcPts val="0"/>
              </a:spcAft>
              <a:buClr>
                <a:schemeClr val="dk1"/>
              </a:buClr>
              <a:buSzPts val="500"/>
              <a:buNone/>
            </a:pPr>
            <a:r>
              <a:rPr lang="en-US">
                <a:latin typeface="Arial"/>
                <a:ea typeface="Arial"/>
                <a:cs typeface="Arial"/>
                <a:sym typeface="Arial"/>
              </a:rPr>
              <a:t>Page 5</a:t>
            </a:r>
            <a:endParaRPr/>
          </a:p>
        </p:txBody>
      </p:sp>
      <p:pic>
        <p:nvPicPr>
          <p:cNvPr id="975" name="Google Shape;975;p119"/>
          <p:cNvPicPr preferRelativeResize="0"/>
          <p:nvPr/>
        </p:nvPicPr>
        <p:blipFill rotWithShape="1">
          <a:blip r:embed="rId3">
            <a:alphaModFix/>
          </a:blip>
          <a:srcRect b="0" l="0" r="0" t="0"/>
          <a:stretch/>
        </p:blipFill>
        <p:spPr>
          <a:xfrm>
            <a:off x="2509030" y="3075651"/>
            <a:ext cx="3974937" cy="137781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0" name="Shape 980"/>
        <p:cNvGrpSpPr/>
        <p:nvPr/>
      </p:nvGrpSpPr>
      <p:grpSpPr>
        <a:xfrm>
          <a:off x="0" y="0"/>
          <a:ext cx="0" cy="0"/>
          <a:chOff x="0" y="0"/>
          <a:chExt cx="0" cy="0"/>
        </a:xfrm>
      </p:grpSpPr>
      <p:sp>
        <p:nvSpPr>
          <p:cNvPr id="981" name="Google Shape;981;p120"/>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dk1"/>
              </a:buClr>
              <a:buSzPts val="2100"/>
              <a:buFont typeface="Arial"/>
              <a:buNone/>
            </a:pPr>
            <a:r>
              <a:rPr lang="en-US"/>
              <a:t>Disclaimer</a:t>
            </a:r>
            <a:endParaRPr/>
          </a:p>
        </p:txBody>
      </p:sp>
      <p:sp>
        <p:nvSpPr>
          <p:cNvPr id="982" name="Google Shape;982;p120"/>
          <p:cNvSpPr txBox="1"/>
          <p:nvPr>
            <p:ph idx="1" type="body"/>
          </p:nvPr>
        </p:nvSpPr>
        <p:spPr>
          <a:xfrm>
            <a:off x="332307" y="1404000"/>
            <a:ext cx="7557507" cy="4780800"/>
          </a:xfrm>
          <a:prstGeom prst="rect">
            <a:avLst/>
          </a:prstGeom>
          <a:noFill/>
          <a:ln>
            <a:noFill/>
          </a:ln>
        </p:spPr>
        <p:txBody>
          <a:bodyPr anchorCtr="0" anchor="t" bIns="45700" lIns="0" spcFirstLastPara="1" rIns="91425" wrap="square" tIns="0">
            <a:noAutofit/>
          </a:bodyPr>
          <a:lstStyle/>
          <a:p>
            <a:pPr indent="0" lvl="1" marL="0" rtl="0" algn="l">
              <a:lnSpc>
                <a:spcPct val="100000"/>
              </a:lnSpc>
              <a:spcBef>
                <a:spcPts val="0"/>
              </a:spcBef>
              <a:spcAft>
                <a:spcPts val="0"/>
              </a:spcAft>
              <a:buClr>
                <a:schemeClr val="dk1"/>
              </a:buClr>
              <a:buSzPts val="738"/>
              <a:buNone/>
            </a:pPr>
            <a:r>
              <a:rPr lang="en-US" sz="738"/>
              <a:t>This material is provided for information purposes only and is intended for distribution in those jurisdictions where subsidiaries of Canaccord Genuity Group Inc. (together, “Canaccord Genuity”) are registered as advisors or dealers in securities. Any distribution or dissemination of this material in any other jurisdiction is strictly prohibited. The information does not constitute an offer or solicitation in any jurisdiction in which such an offer or solicitation is not authorized, or to any person to whom it is unlawful to make such an offer or solicitation. This is not, and under no circumstances should be construed as, a solicitation to act as a securities broker or dealer in any jurisdiction by any person or company that is not legally permitted to carry on the business of a securities broker or dealer in that jurisdiction. This material is prepared for general circulation to clients and does not have regard to the investment objectives, financial situation or particular needs to any person. Clients should obtain advice based on their own individual circumstances before making an investment decision. Any client wishing to effect any transactions should do so through a Canaccord Genuity qualified salesperson in their jurisdiction of residence. </a:t>
            </a:r>
            <a:endParaRPr/>
          </a:p>
          <a:p>
            <a:pPr indent="0" lvl="1" marL="0" rtl="0" algn="l">
              <a:lnSpc>
                <a:spcPct val="100000"/>
              </a:lnSpc>
              <a:spcBef>
                <a:spcPts val="300"/>
              </a:spcBef>
              <a:spcAft>
                <a:spcPts val="0"/>
              </a:spcAft>
              <a:buClr>
                <a:schemeClr val="dk1"/>
              </a:buClr>
              <a:buSzPts val="738"/>
              <a:buNone/>
            </a:pPr>
            <a:r>
              <a:rPr lang="en-US" sz="738"/>
              <a:t> </a:t>
            </a:r>
            <a:endParaRPr/>
          </a:p>
          <a:p>
            <a:pPr indent="0" lvl="1" marL="0" rtl="0" algn="l">
              <a:lnSpc>
                <a:spcPct val="100000"/>
              </a:lnSpc>
              <a:spcBef>
                <a:spcPts val="300"/>
              </a:spcBef>
              <a:spcAft>
                <a:spcPts val="0"/>
              </a:spcAft>
              <a:buClr>
                <a:schemeClr val="dk1"/>
              </a:buClr>
              <a:buSzPts val="738"/>
              <a:buNone/>
            </a:pPr>
            <a:r>
              <a:rPr lang="en-US" sz="738"/>
              <a:t>The information contained herein has been compiled by Canaccord Genuity from sources believed to be reliable, but no representation or warranty, express or implied, is made by Canaccord Genuity or any other person to its fairness, accuracy, completeness or correctness. To the fullest extent permitted by law, neither Canaccord Genuity nor any other person accepts any liability whatsoever for any direct or consequential loss arising from any use of the information contained herein. </a:t>
            </a:r>
            <a:endParaRPr/>
          </a:p>
          <a:p>
            <a:pPr indent="0" lvl="1" marL="0" rtl="0" algn="l">
              <a:lnSpc>
                <a:spcPct val="100000"/>
              </a:lnSpc>
              <a:spcBef>
                <a:spcPts val="300"/>
              </a:spcBef>
              <a:spcAft>
                <a:spcPts val="0"/>
              </a:spcAft>
              <a:buClr>
                <a:schemeClr val="dk1"/>
              </a:buClr>
              <a:buSzPts val="738"/>
              <a:buNone/>
            </a:pPr>
            <a:r>
              <a:rPr lang="en-US" sz="738"/>
              <a:t> </a:t>
            </a:r>
            <a:endParaRPr/>
          </a:p>
          <a:p>
            <a:pPr indent="0" lvl="1" marL="0" rtl="0" algn="l">
              <a:lnSpc>
                <a:spcPct val="100000"/>
              </a:lnSpc>
              <a:spcBef>
                <a:spcPts val="300"/>
              </a:spcBef>
              <a:spcAft>
                <a:spcPts val="0"/>
              </a:spcAft>
              <a:buClr>
                <a:schemeClr val="dk1"/>
              </a:buClr>
              <a:buSzPts val="738"/>
              <a:buNone/>
            </a:pPr>
            <a:r>
              <a:rPr lang="en-US" sz="738"/>
              <a:t>All material presented in this document, unless specifically indicated otherwise, is under trademark and copyright to Canaccord Genuity.  None of the material, or its content, or any copy of it, may be altered in any way, or transmitted to or distributed to any other party, without the prior express written permission of Canaccord Genuity.</a:t>
            </a:r>
            <a:endParaRPr/>
          </a:p>
          <a:p>
            <a:pPr indent="0" lvl="1" marL="0" rtl="0" algn="l">
              <a:lnSpc>
                <a:spcPct val="100000"/>
              </a:lnSpc>
              <a:spcBef>
                <a:spcPts val="300"/>
              </a:spcBef>
              <a:spcAft>
                <a:spcPts val="0"/>
              </a:spcAft>
              <a:buClr>
                <a:schemeClr val="dk1"/>
              </a:buClr>
              <a:buSzPts val="738"/>
              <a:buNone/>
            </a:pPr>
            <a:r>
              <a:rPr lang="en-US" sz="738"/>
              <a:t> </a:t>
            </a:r>
            <a:endParaRPr/>
          </a:p>
          <a:p>
            <a:pPr indent="0" lvl="1" marL="0" rtl="0" algn="l">
              <a:lnSpc>
                <a:spcPct val="100000"/>
              </a:lnSpc>
              <a:spcBef>
                <a:spcPts val="300"/>
              </a:spcBef>
              <a:spcAft>
                <a:spcPts val="0"/>
              </a:spcAft>
              <a:buClr>
                <a:schemeClr val="dk1"/>
              </a:buClr>
              <a:buSzPts val="738"/>
              <a:buNone/>
            </a:pPr>
            <a:r>
              <a:rPr lang="en-US" sz="738"/>
              <a:t>Copyright © Canaccord Genuity Corp. 2018. – Member IIROC/Canadian Investor Protection Fund Copyright © Canaccord Genuity Limited 2018. – Member of the London Stock Exchange, authorized and regulated by the Financial Conduct Authority.</a:t>
            </a:r>
            <a:endParaRPr/>
          </a:p>
          <a:p>
            <a:pPr indent="0" lvl="1" marL="0" rtl="0" algn="l">
              <a:lnSpc>
                <a:spcPct val="100000"/>
              </a:lnSpc>
              <a:spcBef>
                <a:spcPts val="300"/>
              </a:spcBef>
              <a:spcAft>
                <a:spcPts val="0"/>
              </a:spcAft>
              <a:buClr>
                <a:schemeClr val="dk1"/>
              </a:buClr>
              <a:buSzPts val="738"/>
              <a:buNone/>
            </a:pPr>
            <a:r>
              <a:rPr lang="en-US" sz="738"/>
              <a:t>Copyright © Canaccord Genuity LLC 2018. – Member FINRA/SIPC </a:t>
            </a:r>
            <a:endParaRPr/>
          </a:p>
          <a:p>
            <a:pPr indent="0" lvl="1" marL="0" rtl="0" algn="l">
              <a:lnSpc>
                <a:spcPct val="100000"/>
              </a:lnSpc>
              <a:spcBef>
                <a:spcPts val="300"/>
              </a:spcBef>
              <a:spcAft>
                <a:spcPts val="0"/>
              </a:spcAft>
              <a:buClr>
                <a:schemeClr val="dk1"/>
              </a:buClr>
              <a:buSzPts val="738"/>
              <a:buNone/>
            </a:pPr>
            <a:r>
              <a:rPr lang="en-US" sz="738"/>
              <a:t>Copyright © Canaccord Genuity (Australia) Limited 2017. – Authorized and regulated by ASIC. </a:t>
            </a:r>
            <a:endParaRPr/>
          </a:p>
          <a:p>
            <a:pPr indent="0" lvl="1" marL="0" rtl="0" algn="l">
              <a:lnSpc>
                <a:spcPct val="100000"/>
              </a:lnSpc>
              <a:spcBef>
                <a:spcPts val="300"/>
              </a:spcBef>
              <a:spcAft>
                <a:spcPts val="0"/>
              </a:spcAft>
              <a:buClr>
                <a:schemeClr val="dk1"/>
              </a:buClr>
              <a:buSzPts val="738"/>
              <a:buNone/>
            </a:pPr>
            <a:r>
              <a:rPr lang="en-US" sz="738"/>
              <a:t> </a:t>
            </a:r>
            <a:endParaRPr/>
          </a:p>
          <a:p>
            <a:pPr indent="0" lvl="1" marL="0" rtl="0" algn="l">
              <a:lnSpc>
                <a:spcPct val="100000"/>
              </a:lnSpc>
              <a:spcBef>
                <a:spcPts val="300"/>
              </a:spcBef>
              <a:spcAft>
                <a:spcPts val="0"/>
              </a:spcAft>
              <a:buClr>
                <a:schemeClr val="dk1"/>
              </a:buClr>
              <a:buSzPts val="738"/>
              <a:buNone/>
            </a:pPr>
            <a:r>
              <a:rPr lang="en-US" sz="738"/>
              <a:t>CAUTIONARY STATEMENT REGARDING FORWARD-LOOKING INFORMATION</a:t>
            </a:r>
            <a:endParaRPr/>
          </a:p>
          <a:p>
            <a:pPr indent="0" lvl="1" marL="0" rtl="0" algn="l">
              <a:lnSpc>
                <a:spcPct val="100000"/>
              </a:lnSpc>
              <a:spcBef>
                <a:spcPts val="300"/>
              </a:spcBef>
              <a:spcAft>
                <a:spcPts val="0"/>
              </a:spcAft>
              <a:buClr>
                <a:schemeClr val="dk1"/>
              </a:buClr>
              <a:buSzPts val="738"/>
              <a:buNone/>
            </a:pPr>
            <a:r>
              <a:rPr lang="en-US" sz="738"/>
              <a:t>This document may contain certain “forward-looking information” (as defined under applicable securities laws). These statements relate to future events or future performance and include management’s expectations, beliefs, plans, estimates, intentions, and similar statements concerning anticipated future events, results, circumstances, performance or expectations that are not historical facts, business and economic conditions and Canaccord Genuity Group LLC’s (the “Company”) growth, results of operations, market position, ability to compete and future financial or operating performance of the Company, performance and business prospects and opportunities. Such forward-looking information reflects management’s current beliefs and is based on information currently available to management. In some cases, forward-looking information can be identified by terminology such as “may”, “will”, “should”, “expect”, “plan”, “anticipate”, “believe”, “estimate”, “predict”, “potential”, “continue”, “target”, “intend”, “could” or the negative of these terms or other comparable terminology. By its very nature, forward-looking information involves inherent risks and uncertainties, both general and specific, and a number of factors could cause actual events or results to differ materially from the results discussed in the forward-looking information. In evaluating these statements, readers should specifically consider various factors, which may cause actual results to differ materially from any forward-looking statement. These factors include, but are not limited to, market and general economic conditions, the nature of the financial services industry, the risks and uncertainties discussed from time to time in the Company’s interim and annual consolidated financial statements and its Annual Information Form filed on www.sedar.com. Readers are cautioned that the preceding list of material factors or assumptions is not exhaustive. Except as may be required by applicable law, the Company does not undertake, and specifically disclaims, any obligation to update or revise any forward-looking information, whether as a result of new information, future developments or otherwise.</a:t>
            </a:r>
            <a:endParaRPr/>
          </a:p>
        </p:txBody>
      </p:sp>
      <p:sp>
        <p:nvSpPr>
          <p:cNvPr id="983" name="Google Shape;983;p120"/>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p>
            <a:pPr indent="0" lvl="0" marL="0" rtl="0" algn="r">
              <a:lnSpc>
                <a:spcPct val="110000"/>
              </a:lnSpc>
              <a:spcBef>
                <a:spcPts val="0"/>
              </a:spcBef>
              <a:spcAft>
                <a:spcPts val="0"/>
              </a:spcAft>
              <a:buClr>
                <a:schemeClr val="dk1"/>
              </a:buClr>
              <a:buSzPts val="500"/>
              <a:buNone/>
            </a:pPr>
            <a:r>
              <a:rPr lang="en-US">
                <a:latin typeface="Arial"/>
                <a:ea typeface="Arial"/>
                <a:cs typeface="Arial"/>
                <a:sym typeface="Arial"/>
              </a:rPr>
              <a:t>Page 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pic>
        <p:nvPicPr>
          <p:cNvPr id="435" name="Google Shape;435;p66"/>
          <p:cNvPicPr preferRelativeResize="0"/>
          <p:nvPr/>
        </p:nvPicPr>
        <p:blipFill rotWithShape="1">
          <a:blip r:embed="rId3">
            <a:alphaModFix/>
          </a:blip>
          <a:srcRect b="0" l="0" r="0" t="0"/>
          <a:stretch/>
        </p:blipFill>
        <p:spPr>
          <a:xfrm rot="-9">
            <a:off x="3019939" y="3075642"/>
            <a:ext cx="3153301" cy="2472692"/>
          </a:xfrm>
          <a:prstGeom prst="rect">
            <a:avLst/>
          </a:prstGeom>
          <a:noFill/>
          <a:ln>
            <a:noFill/>
          </a:ln>
        </p:spPr>
      </p:pic>
      <p:pic>
        <p:nvPicPr>
          <p:cNvPr id="436" name="Google Shape;436;p66"/>
          <p:cNvPicPr preferRelativeResize="0"/>
          <p:nvPr/>
        </p:nvPicPr>
        <p:blipFill rotWithShape="1">
          <a:blip r:embed="rId4">
            <a:alphaModFix/>
          </a:blip>
          <a:srcRect b="0" l="0" r="0" t="0"/>
          <a:stretch/>
        </p:blipFill>
        <p:spPr>
          <a:xfrm rot="600830">
            <a:off x="5623915" y="1131603"/>
            <a:ext cx="3351370" cy="2234271"/>
          </a:xfrm>
          <a:prstGeom prst="rect">
            <a:avLst/>
          </a:prstGeom>
          <a:noFill/>
          <a:ln>
            <a:noFill/>
          </a:ln>
        </p:spPr>
      </p:pic>
      <p:pic>
        <p:nvPicPr>
          <p:cNvPr id="437" name="Google Shape;437;p66"/>
          <p:cNvPicPr preferRelativeResize="0"/>
          <p:nvPr/>
        </p:nvPicPr>
        <p:blipFill rotWithShape="1">
          <a:blip r:embed="rId5">
            <a:alphaModFix/>
          </a:blip>
          <a:srcRect b="0" l="0" r="0" t="0"/>
          <a:stretch/>
        </p:blipFill>
        <p:spPr>
          <a:xfrm rot="-601005">
            <a:off x="176125" y="1083790"/>
            <a:ext cx="3053861" cy="2292945"/>
          </a:xfrm>
          <a:prstGeom prst="rect">
            <a:avLst/>
          </a:prstGeom>
          <a:noFill/>
          <a:ln>
            <a:noFill/>
          </a:ln>
        </p:spPr>
      </p:pic>
      <p:sp>
        <p:nvSpPr>
          <p:cNvPr id="438" name="Google Shape;438;p66"/>
          <p:cNvSpPr txBox="1"/>
          <p:nvPr/>
        </p:nvSpPr>
        <p:spPr>
          <a:xfrm rot="-561274">
            <a:off x="980161" y="3569189"/>
            <a:ext cx="1757067" cy="392832"/>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73763"/>
              </a:buClr>
              <a:buSzPts val="1600"/>
              <a:buFont typeface="Arial"/>
              <a:buNone/>
            </a:pPr>
            <a:r>
              <a:rPr b="1" lang="en-US" sz="1600">
                <a:solidFill>
                  <a:srgbClr val="073763"/>
                </a:solidFill>
                <a:latin typeface="Arial"/>
                <a:ea typeface="Arial"/>
                <a:cs typeface="Arial"/>
                <a:sym typeface="Arial"/>
              </a:rPr>
              <a:t>Kevin O’Leary</a:t>
            </a:r>
            <a:endParaRPr b="1" sz="1600">
              <a:solidFill>
                <a:srgbClr val="073763"/>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1600"/>
              <a:buFont typeface="Arial"/>
              <a:buNone/>
            </a:pPr>
            <a:r>
              <a:t/>
            </a:r>
            <a:endParaRPr b="1" sz="1600">
              <a:solidFill>
                <a:srgbClr val="073763"/>
              </a:solidFill>
              <a:latin typeface="Franklin Gothic"/>
              <a:ea typeface="Franklin Gothic"/>
              <a:cs typeface="Franklin Gothic"/>
              <a:sym typeface="Franklin Gothic"/>
            </a:endParaRPr>
          </a:p>
        </p:txBody>
      </p:sp>
      <p:sp>
        <p:nvSpPr>
          <p:cNvPr id="439" name="Google Shape;439;p66"/>
          <p:cNvSpPr txBox="1"/>
          <p:nvPr/>
        </p:nvSpPr>
        <p:spPr>
          <a:xfrm rot="592299">
            <a:off x="6452260" y="3556203"/>
            <a:ext cx="1511885" cy="322216"/>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73763"/>
              </a:buClr>
              <a:buSzPts val="1600"/>
              <a:buFont typeface="Arial"/>
              <a:buNone/>
            </a:pPr>
            <a:r>
              <a:rPr b="1" lang="en-US" sz="1600">
                <a:solidFill>
                  <a:srgbClr val="073763"/>
                </a:solidFill>
                <a:latin typeface="Arial"/>
                <a:ea typeface="Arial"/>
                <a:cs typeface="Arial"/>
                <a:sym typeface="Arial"/>
              </a:rPr>
              <a:t>Brett Wilson</a:t>
            </a:r>
            <a:endParaRPr b="1" sz="1600">
              <a:solidFill>
                <a:srgbClr val="073763"/>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Franklin Gothic"/>
              <a:ea typeface="Franklin Gothic"/>
              <a:cs typeface="Franklin Gothic"/>
              <a:sym typeface="Franklin Gothic"/>
            </a:endParaRPr>
          </a:p>
        </p:txBody>
      </p:sp>
      <p:sp>
        <p:nvSpPr>
          <p:cNvPr id="440" name="Google Shape;440;p66"/>
          <p:cNvSpPr txBox="1"/>
          <p:nvPr/>
        </p:nvSpPr>
        <p:spPr>
          <a:xfrm>
            <a:off x="3883500" y="5548350"/>
            <a:ext cx="1426200" cy="3927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73763"/>
              </a:buClr>
              <a:buSzPts val="1600"/>
              <a:buFont typeface="Arial"/>
              <a:buNone/>
            </a:pPr>
            <a:r>
              <a:rPr b="1" lang="en-US" sz="1600">
                <a:solidFill>
                  <a:srgbClr val="073763"/>
                </a:solidFill>
                <a:latin typeface="Arial"/>
                <a:ea typeface="Arial"/>
                <a:cs typeface="Arial"/>
                <a:sym typeface="Arial"/>
              </a:rPr>
              <a:t>Eli Manning</a:t>
            </a:r>
            <a:endParaRPr b="1" sz="1600">
              <a:solidFill>
                <a:srgbClr val="073763"/>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Franklin Gothic"/>
              <a:ea typeface="Franklin Gothic"/>
              <a:cs typeface="Franklin Gothic"/>
              <a:sym typeface="Franklin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pic>
        <p:nvPicPr>
          <p:cNvPr id="445" name="Google Shape;445;p67"/>
          <p:cNvPicPr preferRelativeResize="0"/>
          <p:nvPr/>
        </p:nvPicPr>
        <p:blipFill rotWithShape="1">
          <a:blip r:embed="rId3">
            <a:alphaModFix/>
          </a:blip>
          <a:srcRect b="0" l="17108" r="7985" t="13397"/>
          <a:stretch/>
        </p:blipFill>
        <p:spPr>
          <a:xfrm rot="-298285">
            <a:off x="266450" y="2072628"/>
            <a:ext cx="2619624" cy="2233725"/>
          </a:xfrm>
          <a:prstGeom prst="rect">
            <a:avLst/>
          </a:prstGeom>
          <a:noFill/>
          <a:ln>
            <a:noFill/>
          </a:ln>
        </p:spPr>
      </p:pic>
      <p:pic>
        <p:nvPicPr>
          <p:cNvPr id="446" name="Google Shape;446;p67"/>
          <p:cNvPicPr preferRelativeResize="0"/>
          <p:nvPr/>
        </p:nvPicPr>
        <p:blipFill rotWithShape="1">
          <a:blip r:embed="rId4">
            <a:alphaModFix/>
          </a:blip>
          <a:srcRect b="0" l="5484" r="35416" t="17334"/>
          <a:stretch/>
        </p:blipFill>
        <p:spPr>
          <a:xfrm>
            <a:off x="3233535" y="675510"/>
            <a:ext cx="2686428" cy="2113601"/>
          </a:xfrm>
          <a:prstGeom prst="rect">
            <a:avLst/>
          </a:prstGeom>
          <a:noFill/>
          <a:ln>
            <a:noFill/>
          </a:ln>
        </p:spPr>
      </p:pic>
      <p:pic>
        <p:nvPicPr>
          <p:cNvPr id="447" name="Google Shape;447;p67"/>
          <p:cNvPicPr preferRelativeResize="0"/>
          <p:nvPr/>
        </p:nvPicPr>
        <p:blipFill rotWithShape="1">
          <a:blip r:embed="rId5">
            <a:alphaModFix/>
          </a:blip>
          <a:srcRect b="0" l="8819" r="21181" t="15617"/>
          <a:stretch/>
        </p:blipFill>
        <p:spPr>
          <a:xfrm rot="303333">
            <a:off x="6187675" y="1972826"/>
            <a:ext cx="2581276" cy="2333625"/>
          </a:xfrm>
          <a:prstGeom prst="rect">
            <a:avLst/>
          </a:prstGeom>
          <a:noFill/>
          <a:ln>
            <a:noFill/>
          </a:ln>
        </p:spPr>
      </p:pic>
      <p:pic>
        <p:nvPicPr>
          <p:cNvPr id="448" name="Google Shape;448;p67"/>
          <p:cNvPicPr preferRelativeResize="0"/>
          <p:nvPr/>
        </p:nvPicPr>
        <p:blipFill rotWithShape="1">
          <a:blip r:embed="rId6">
            <a:alphaModFix/>
          </a:blip>
          <a:srcRect b="0" l="0" r="0" t="0"/>
          <a:stretch/>
        </p:blipFill>
        <p:spPr>
          <a:xfrm>
            <a:off x="3175100" y="3485021"/>
            <a:ext cx="2803326" cy="2002029"/>
          </a:xfrm>
          <a:prstGeom prst="rect">
            <a:avLst/>
          </a:prstGeom>
          <a:noFill/>
          <a:ln>
            <a:noFill/>
          </a:ln>
        </p:spPr>
      </p:pic>
      <p:sp>
        <p:nvSpPr>
          <p:cNvPr id="449" name="Google Shape;449;p67"/>
          <p:cNvSpPr txBox="1"/>
          <p:nvPr/>
        </p:nvSpPr>
        <p:spPr>
          <a:xfrm rot="-295511">
            <a:off x="507014" y="1438657"/>
            <a:ext cx="2138496" cy="333321"/>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73763"/>
              </a:buClr>
              <a:buSzPts val="2400"/>
              <a:buFont typeface="Arial"/>
              <a:buNone/>
            </a:pPr>
            <a:r>
              <a:rPr b="1" lang="en-US" sz="2400">
                <a:solidFill>
                  <a:srgbClr val="073763"/>
                </a:solidFill>
                <a:latin typeface="Arial"/>
                <a:ea typeface="Arial"/>
                <a:cs typeface="Arial"/>
                <a:sym typeface="Arial"/>
              </a:rPr>
              <a:t>Philanthropy</a:t>
            </a:r>
            <a:endParaRPr b="1" sz="2400">
              <a:solidFill>
                <a:srgbClr val="073763"/>
              </a:solidFill>
              <a:latin typeface="Arial"/>
              <a:ea typeface="Arial"/>
              <a:cs typeface="Arial"/>
              <a:sym typeface="Arial"/>
            </a:endParaRPr>
          </a:p>
        </p:txBody>
      </p:sp>
      <p:sp>
        <p:nvSpPr>
          <p:cNvPr id="450" name="Google Shape;450;p67"/>
          <p:cNvSpPr txBox="1"/>
          <p:nvPr/>
        </p:nvSpPr>
        <p:spPr>
          <a:xfrm rot="356700">
            <a:off x="6508233" y="1448189"/>
            <a:ext cx="2108641" cy="314275"/>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73763"/>
              </a:buClr>
              <a:buSzPts val="2400"/>
              <a:buFont typeface="Arial"/>
              <a:buNone/>
            </a:pPr>
            <a:r>
              <a:rPr b="1" lang="en-US" sz="2400">
                <a:solidFill>
                  <a:srgbClr val="073763"/>
                </a:solidFill>
                <a:latin typeface="Arial"/>
                <a:ea typeface="Arial"/>
                <a:cs typeface="Arial"/>
                <a:sym typeface="Arial"/>
              </a:rPr>
              <a:t>Fundraising</a:t>
            </a:r>
            <a:endParaRPr b="1" sz="2400">
              <a:solidFill>
                <a:srgbClr val="073763"/>
              </a:solidFill>
              <a:latin typeface="Arial"/>
              <a:ea typeface="Arial"/>
              <a:cs typeface="Arial"/>
              <a:sym typeface="Arial"/>
            </a:endParaRPr>
          </a:p>
        </p:txBody>
      </p:sp>
      <p:sp>
        <p:nvSpPr>
          <p:cNvPr id="451" name="Google Shape;451;p67"/>
          <p:cNvSpPr txBox="1"/>
          <p:nvPr/>
        </p:nvSpPr>
        <p:spPr>
          <a:xfrm rot="-260751">
            <a:off x="925950" y="4456916"/>
            <a:ext cx="1496503" cy="299968"/>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B5394"/>
              </a:buClr>
              <a:buSzPts val="1600"/>
              <a:buFont typeface="Arial"/>
              <a:buNone/>
            </a:pPr>
            <a:r>
              <a:rPr b="1" lang="en-US" sz="1600">
                <a:solidFill>
                  <a:srgbClr val="0B5394"/>
                </a:solidFill>
                <a:latin typeface="Arial"/>
                <a:ea typeface="Arial"/>
                <a:cs typeface="Arial"/>
                <a:sym typeface="Arial"/>
              </a:rPr>
              <a:t>Francofonds</a:t>
            </a:r>
            <a:endParaRPr b="1" sz="1600">
              <a:solidFill>
                <a:srgbClr val="0B5394"/>
              </a:solidFill>
              <a:latin typeface="Arial"/>
              <a:ea typeface="Arial"/>
              <a:cs typeface="Arial"/>
              <a:sym typeface="Arial"/>
            </a:endParaRPr>
          </a:p>
        </p:txBody>
      </p:sp>
      <p:sp>
        <p:nvSpPr>
          <p:cNvPr id="452" name="Google Shape;452;p67"/>
          <p:cNvSpPr txBox="1"/>
          <p:nvPr/>
        </p:nvSpPr>
        <p:spPr>
          <a:xfrm>
            <a:off x="3445325" y="5520300"/>
            <a:ext cx="2262900" cy="2763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B5394"/>
              </a:buClr>
              <a:buSzPts val="1600"/>
              <a:buFont typeface="Arial"/>
              <a:buNone/>
            </a:pPr>
            <a:r>
              <a:rPr b="1" lang="en-US" sz="1600">
                <a:solidFill>
                  <a:srgbClr val="0B5394"/>
                </a:solidFill>
                <a:latin typeface="Arial"/>
                <a:ea typeface="Arial"/>
                <a:cs typeface="Arial"/>
                <a:sym typeface="Arial"/>
              </a:rPr>
              <a:t>U. de Saint-Boniface</a:t>
            </a:r>
            <a:endParaRPr b="1" sz="1600">
              <a:solidFill>
                <a:srgbClr val="0B5394"/>
              </a:solidFill>
              <a:latin typeface="Arial"/>
              <a:ea typeface="Arial"/>
              <a:cs typeface="Arial"/>
              <a:sym typeface="Arial"/>
            </a:endParaRPr>
          </a:p>
        </p:txBody>
      </p:sp>
      <p:sp>
        <p:nvSpPr>
          <p:cNvPr id="453" name="Google Shape;453;p67"/>
          <p:cNvSpPr txBox="1"/>
          <p:nvPr/>
        </p:nvSpPr>
        <p:spPr>
          <a:xfrm>
            <a:off x="4101903" y="2803766"/>
            <a:ext cx="864000" cy="3333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B5394"/>
              </a:buClr>
              <a:buSzPts val="1600"/>
              <a:buFont typeface="Arial"/>
              <a:buNone/>
            </a:pPr>
            <a:r>
              <a:rPr b="1" lang="en-US" sz="1600">
                <a:solidFill>
                  <a:srgbClr val="0B5394"/>
                </a:solidFill>
                <a:latin typeface="Arial"/>
                <a:ea typeface="Arial"/>
                <a:cs typeface="Arial"/>
                <a:sym typeface="Arial"/>
              </a:rPr>
              <a:t>CMHR</a:t>
            </a:r>
            <a:endParaRPr b="1" sz="1600">
              <a:solidFill>
                <a:srgbClr val="0B5394"/>
              </a:solidFill>
              <a:latin typeface="Arial"/>
              <a:ea typeface="Arial"/>
              <a:cs typeface="Arial"/>
              <a:sym typeface="Arial"/>
            </a:endParaRPr>
          </a:p>
        </p:txBody>
      </p:sp>
      <p:sp>
        <p:nvSpPr>
          <p:cNvPr id="454" name="Google Shape;454;p67"/>
          <p:cNvSpPr txBox="1"/>
          <p:nvPr/>
        </p:nvSpPr>
        <p:spPr>
          <a:xfrm rot="348757">
            <a:off x="7109506" y="4488540"/>
            <a:ext cx="737592" cy="23672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B5394"/>
              </a:buClr>
              <a:buSzPts val="1600"/>
              <a:buFont typeface="Arial"/>
              <a:buNone/>
            </a:pPr>
            <a:r>
              <a:rPr b="1" lang="en-US" sz="1600">
                <a:solidFill>
                  <a:srgbClr val="0B5394"/>
                </a:solidFill>
                <a:latin typeface="Arial"/>
                <a:ea typeface="Arial"/>
                <a:cs typeface="Arial"/>
                <a:sym typeface="Arial"/>
              </a:rPr>
              <a:t>CMV</a:t>
            </a:r>
            <a:endParaRPr b="1" sz="1600">
              <a:solidFill>
                <a:srgbClr val="0B5394"/>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pic>
        <p:nvPicPr>
          <p:cNvPr id="459" name="Google Shape;459;p68"/>
          <p:cNvPicPr preferRelativeResize="0"/>
          <p:nvPr/>
        </p:nvPicPr>
        <p:blipFill rotWithShape="1">
          <a:blip r:embed="rId3">
            <a:alphaModFix/>
          </a:blip>
          <a:srcRect b="0" l="0" r="0" t="0"/>
          <a:stretch/>
        </p:blipFill>
        <p:spPr>
          <a:xfrm>
            <a:off x="89226" y="1783001"/>
            <a:ext cx="2729476" cy="3619509"/>
          </a:xfrm>
          <a:prstGeom prst="rect">
            <a:avLst/>
          </a:prstGeom>
          <a:noFill/>
          <a:ln>
            <a:noFill/>
          </a:ln>
        </p:spPr>
      </p:pic>
      <p:pic>
        <p:nvPicPr>
          <p:cNvPr id="460" name="Google Shape;460;p68"/>
          <p:cNvPicPr preferRelativeResize="0"/>
          <p:nvPr/>
        </p:nvPicPr>
        <p:blipFill rotWithShape="1">
          <a:blip r:embed="rId4">
            <a:alphaModFix/>
          </a:blip>
          <a:srcRect b="0" l="0" r="0" t="0"/>
          <a:stretch/>
        </p:blipFill>
        <p:spPr>
          <a:xfrm>
            <a:off x="3086723" y="2341125"/>
            <a:ext cx="2901000" cy="2175750"/>
          </a:xfrm>
          <a:prstGeom prst="rect">
            <a:avLst/>
          </a:prstGeom>
          <a:noFill/>
          <a:ln>
            <a:noFill/>
          </a:ln>
        </p:spPr>
      </p:pic>
      <p:pic>
        <p:nvPicPr>
          <p:cNvPr id="461" name="Google Shape;461;p68"/>
          <p:cNvPicPr preferRelativeResize="0"/>
          <p:nvPr/>
        </p:nvPicPr>
        <p:blipFill rotWithShape="1">
          <a:blip r:embed="rId5">
            <a:alphaModFix/>
          </a:blip>
          <a:srcRect b="0" l="0" r="0" t="0"/>
          <a:stretch/>
        </p:blipFill>
        <p:spPr>
          <a:xfrm>
            <a:off x="6255744" y="1813245"/>
            <a:ext cx="2729477" cy="3589265"/>
          </a:xfrm>
          <a:prstGeom prst="rect">
            <a:avLst/>
          </a:prstGeom>
          <a:noFill/>
          <a:ln>
            <a:noFill/>
          </a:ln>
        </p:spPr>
      </p:pic>
      <p:sp>
        <p:nvSpPr>
          <p:cNvPr id="462" name="Google Shape;462;p68"/>
          <p:cNvSpPr txBox="1"/>
          <p:nvPr/>
        </p:nvSpPr>
        <p:spPr>
          <a:xfrm>
            <a:off x="3086723" y="292301"/>
            <a:ext cx="2901000" cy="14907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3D85C6"/>
              </a:buClr>
              <a:buSzPts val="3600"/>
              <a:buFont typeface="Arial"/>
              <a:buNone/>
            </a:pPr>
            <a:r>
              <a:rPr b="1" lang="en-US" sz="3600">
                <a:solidFill>
                  <a:srgbClr val="3D85C6"/>
                </a:solidFill>
                <a:latin typeface="Franklin Gothic"/>
                <a:ea typeface="Franklin Gothic"/>
                <a:cs typeface="Franklin Gothic"/>
                <a:sym typeface="Franklin Gothic"/>
              </a:rPr>
              <a:t>  </a:t>
            </a:r>
            <a:r>
              <a:rPr b="1" lang="en-US" sz="4000">
                <a:solidFill>
                  <a:srgbClr val="3D85C6"/>
                </a:solidFill>
                <a:latin typeface="Arial"/>
                <a:ea typeface="Arial"/>
                <a:cs typeface="Arial"/>
                <a:sym typeface="Arial"/>
              </a:rPr>
              <a:t>B</a:t>
            </a:r>
            <a:r>
              <a:rPr b="1" lang="en-US" sz="4000">
                <a:solidFill>
                  <a:schemeClr val="dk1"/>
                </a:solidFill>
                <a:latin typeface="Arial"/>
                <a:ea typeface="Arial"/>
                <a:cs typeface="Arial"/>
                <a:sym typeface="Arial"/>
              </a:rPr>
              <a:t>NN</a:t>
            </a:r>
            <a:endParaRPr b="1" sz="4000">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Bloomberg</a:t>
            </a:r>
            <a:endParaRPr b="1" sz="40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G19">
      <a:dk1>
        <a:srgbClr val="101820"/>
      </a:dk1>
      <a:lt1>
        <a:srgbClr val="FFFFFF"/>
      </a:lt1>
      <a:dk2>
        <a:srgbClr val="F0F0F0"/>
      </a:dk2>
      <a:lt2>
        <a:srgbClr val="00617F"/>
      </a:lt2>
      <a:accent1>
        <a:srgbClr val="00A9E0"/>
      </a:accent1>
      <a:accent2>
        <a:srgbClr val="53565A"/>
      </a:accent2>
      <a:accent3>
        <a:srgbClr val="00AB8E"/>
      </a:accent3>
      <a:accent4>
        <a:srgbClr val="FFA300"/>
      </a:accent4>
      <a:accent5>
        <a:srgbClr val="39207C"/>
      </a:accent5>
      <a:accent6>
        <a:srgbClr val="BBBCBC"/>
      </a:accent6>
      <a:hlink>
        <a:srgbClr val="EDE04B"/>
      </a:hlink>
      <a:folHlink>
        <a:srgbClr val="00A9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ver">
  <a:themeElements>
    <a:clrScheme name="CG19">
      <a:dk1>
        <a:srgbClr val="101820"/>
      </a:dk1>
      <a:lt1>
        <a:srgbClr val="FFFFFF"/>
      </a:lt1>
      <a:dk2>
        <a:srgbClr val="F0F0F0"/>
      </a:dk2>
      <a:lt2>
        <a:srgbClr val="00617F"/>
      </a:lt2>
      <a:accent1>
        <a:srgbClr val="00A9E0"/>
      </a:accent1>
      <a:accent2>
        <a:srgbClr val="53565A"/>
      </a:accent2>
      <a:accent3>
        <a:srgbClr val="00AB8E"/>
      </a:accent3>
      <a:accent4>
        <a:srgbClr val="FFA300"/>
      </a:accent4>
      <a:accent5>
        <a:srgbClr val="39207C"/>
      </a:accent5>
      <a:accent6>
        <a:srgbClr val="BBBCBC"/>
      </a:accent6>
      <a:hlink>
        <a:srgbClr val="EDE04B"/>
      </a:hlink>
      <a:folHlink>
        <a:srgbClr val="00A9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ivider">
  <a:themeElements>
    <a:clrScheme name="CG19">
      <a:dk1>
        <a:srgbClr val="101820"/>
      </a:dk1>
      <a:lt1>
        <a:srgbClr val="FFFFFF"/>
      </a:lt1>
      <a:dk2>
        <a:srgbClr val="F0F0F0"/>
      </a:dk2>
      <a:lt2>
        <a:srgbClr val="00617F"/>
      </a:lt2>
      <a:accent1>
        <a:srgbClr val="00A9E0"/>
      </a:accent1>
      <a:accent2>
        <a:srgbClr val="53565A"/>
      </a:accent2>
      <a:accent3>
        <a:srgbClr val="00AB8E"/>
      </a:accent3>
      <a:accent4>
        <a:srgbClr val="FFA300"/>
      </a:accent4>
      <a:accent5>
        <a:srgbClr val="39207C"/>
      </a:accent5>
      <a:accent6>
        <a:srgbClr val="BBBCBC"/>
      </a:accent6>
      <a:hlink>
        <a:srgbClr val="EDE04B"/>
      </a:hlink>
      <a:folHlink>
        <a:srgbClr val="00A9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No Strapline Master">
  <a:themeElements>
    <a:clrScheme name="CG19">
      <a:dk1>
        <a:srgbClr val="101820"/>
      </a:dk1>
      <a:lt1>
        <a:srgbClr val="FFFFFF"/>
      </a:lt1>
      <a:dk2>
        <a:srgbClr val="F0F0F0"/>
      </a:dk2>
      <a:lt2>
        <a:srgbClr val="00617F"/>
      </a:lt2>
      <a:accent1>
        <a:srgbClr val="00A9E0"/>
      </a:accent1>
      <a:accent2>
        <a:srgbClr val="53565A"/>
      </a:accent2>
      <a:accent3>
        <a:srgbClr val="00AB8E"/>
      </a:accent3>
      <a:accent4>
        <a:srgbClr val="FFA300"/>
      </a:accent4>
      <a:accent5>
        <a:srgbClr val="39207C"/>
      </a:accent5>
      <a:accent6>
        <a:srgbClr val="BBBCBC"/>
      </a:accent6>
      <a:hlink>
        <a:srgbClr val="EDE04B"/>
      </a:hlink>
      <a:folHlink>
        <a:srgbClr val="00A9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